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C86F57-73C0-D18A-6FDC-384C7781AA0D}" v="3432" dt="2020-01-12T01:24:37.493"/>
    <p1510:client id="{C35617B4-2C05-4D09-A075-0F1E34AC0A9E}" v="201" dt="2020-01-14T04:44:05.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3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77541" y="1716440"/>
            <a:ext cx="6043856" cy="2889114"/>
          </a:xfrm>
        </p:spPr>
        <p:txBody>
          <a:bodyPr anchor="b">
            <a:normAutofit/>
          </a:bodyPr>
          <a:lstStyle/>
          <a:p>
            <a:pPr algn="l"/>
            <a:r>
              <a:rPr lang="en-US">
                <a:latin typeface="Blackadder ITC"/>
                <a:cs typeface="Calibri Light"/>
              </a:rPr>
              <a:t>Walt Whitman </a:t>
            </a:r>
            <a:br>
              <a:rPr lang="en-US">
                <a:latin typeface="Blackadder ITC"/>
                <a:cs typeface="Calibri Light"/>
              </a:rPr>
            </a:br>
            <a:r>
              <a:rPr lang="en-US">
                <a:latin typeface="Blackadder ITC"/>
                <a:cs typeface="Calibri Light"/>
              </a:rPr>
              <a:t>"I Hear America Singing"</a:t>
            </a:r>
            <a:endParaRPr lang="en-US">
              <a:latin typeface="Calibri Light" panose="020F0302020204030204"/>
              <a:cs typeface="Calibri Light" panose="020F0302020204030204"/>
            </a:endParaRPr>
          </a:p>
        </p:txBody>
      </p:sp>
      <p:sp>
        <p:nvSpPr>
          <p:cNvPr id="3" name="Subtitle 2"/>
          <p:cNvSpPr>
            <a:spLocks noGrp="1"/>
          </p:cNvSpPr>
          <p:nvPr>
            <p:ph type="subTitle" idx="1"/>
          </p:nvPr>
        </p:nvSpPr>
        <p:spPr>
          <a:xfrm>
            <a:off x="6746627" y="4750893"/>
            <a:ext cx="4645250" cy="1147863"/>
          </a:xfrm>
        </p:spPr>
        <p:txBody>
          <a:bodyPr anchor="t">
            <a:normAutofit/>
          </a:bodyPr>
          <a:lstStyle/>
          <a:p>
            <a:r>
              <a:rPr lang="en-US" sz="3200">
                <a:latin typeface="Blackadder ITC"/>
                <a:cs typeface="Calibri"/>
              </a:rPr>
              <a:t>Blake Torrey</a:t>
            </a:r>
            <a:endParaRPr lang="en-US" sz="3200">
              <a:latin typeface="Blackadder ITC"/>
            </a:endParaRPr>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A person wearing a hat&#10;&#10;Description generated with very high confidence">
            <a:extLst>
              <a:ext uri="{FF2B5EF4-FFF2-40B4-BE49-F238E27FC236}">
                <a16:creationId xmlns:a16="http://schemas.microsoft.com/office/drawing/2014/main" id="{5AE89FB1-9F83-4CE7-AB92-963378490930}"/>
              </a:ext>
            </a:extLst>
          </p:cNvPr>
          <p:cNvPicPr>
            <a:picLocks noChangeAspect="1"/>
          </p:cNvPicPr>
          <p:nvPr/>
        </p:nvPicPr>
        <p:blipFill rotWithShape="1">
          <a:blip r:embed="rId2"/>
          <a:srcRect t="608" r="-1" b="740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C9B446A-6343-4E56-90BA-061E4DDF0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3EC72A1B-03D3-499C-B4BF-AC68EEC22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216322C2-3CF0-4D33-BF90-3F384CF6D2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EE701A9-CC9F-4EAC-AAEF-AEC124F7FFA7}"/>
              </a:ext>
            </a:extLst>
          </p:cNvPr>
          <p:cNvSpPr>
            <a:spLocks noGrp="1"/>
          </p:cNvSpPr>
          <p:nvPr>
            <p:ph type="title"/>
          </p:nvPr>
        </p:nvSpPr>
        <p:spPr>
          <a:xfrm>
            <a:off x="371094" y="1161288"/>
            <a:ext cx="3438144" cy="1124712"/>
          </a:xfrm>
        </p:spPr>
        <p:txBody>
          <a:bodyPr anchor="b">
            <a:normAutofit/>
          </a:bodyPr>
          <a:lstStyle/>
          <a:p>
            <a:r>
              <a:rPr lang="en-US" sz="2800">
                <a:cs typeface="Calibri Light"/>
              </a:rPr>
              <a:t>Imagery</a:t>
            </a:r>
            <a:endParaRPr lang="en-US" sz="2800"/>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1836297-100C-40D9-A513-EFCC1B9B3208}"/>
              </a:ext>
            </a:extLst>
          </p:cNvPr>
          <p:cNvSpPr>
            <a:spLocks noGrp="1"/>
          </p:cNvSpPr>
          <p:nvPr>
            <p:ph idx="1"/>
          </p:nvPr>
        </p:nvSpPr>
        <p:spPr>
          <a:xfrm>
            <a:off x="371094" y="2718054"/>
            <a:ext cx="3438906" cy="3207258"/>
          </a:xfrm>
        </p:spPr>
        <p:txBody>
          <a:bodyPr vert="horz" lIns="91440" tIns="45720" rIns="91440" bIns="45720" rtlCol="0" anchor="t">
            <a:normAutofit/>
          </a:bodyPr>
          <a:lstStyle/>
          <a:p>
            <a:r>
              <a:rPr lang="en-US" sz="1700">
                <a:cs typeface="Calibri"/>
              </a:rPr>
              <a:t>Whitman uses imagery describing almost every person and their career, to get the reader to really catch on to who the author is targeting in this poem and why.</a:t>
            </a:r>
            <a:endParaRPr lang="en-US" sz="1700"/>
          </a:p>
        </p:txBody>
      </p:sp>
      <p:pic>
        <p:nvPicPr>
          <p:cNvPr id="4" name="Picture 4" descr="A screenshot of a cell phone&#10;&#10;Description generated with very high confidence">
            <a:extLst>
              <a:ext uri="{FF2B5EF4-FFF2-40B4-BE49-F238E27FC236}">
                <a16:creationId xmlns:a16="http://schemas.microsoft.com/office/drawing/2014/main" id="{AFFB5D59-3CF7-47F9-BEC2-123C0F0BA275}"/>
              </a:ext>
            </a:extLst>
          </p:cNvPr>
          <p:cNvPicPr>
            <a:picLocks noChangeAspect="1"/>
          </p:cNvPicPr>
          <p:nvPr/>
        </p:nvPicPr>
        <p:blipFill>
          <a:blip r:embed="rId2"/>
          <a:stretch>
            <a:fillRect/>
          </a:stretch>
        </p:blipFill>
        <p:spPr>
          <a:xfrm>
            <a:off x="4898967" y="1746750"/>
            <a:ext cx="6921940" cy="3473741"/>
          </a:xfrm>
          <a:prstGeom prst="rect">
            <a:avLst/>
          </a:prstGeom>
        </p:spPr>
      </p:pic>
    </p:spTree>
    <p:extLst>
      <p:ext uri="{BB962C8B-B14F-4D97-AF65-F5344CB8AC3E}">
        <p14:creationId xmlns:p14="http://schemas.microsoft.com/office/powerpoint/2010/main" val="4228431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37817A-6E43-41BF-8F21-9349BDFD27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6EB78EB-A2E8-4932-AE5B-B1CDD24496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478"/>
          </a:xfrm>
          <a:prstGeom prst="rect">
            <a:avLst/>
          </a:prstGeom>
          <a:solidFill>
            <a:srgbClr val="40404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9165BCC-1E0E-4BBB-80EC-7D632E894E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8719566" cy="6858956"/>
          </a:xfrm>
          <a:custGeom>
            <a:avLst/>
            <a:gdLst>
              <a:gd name="connsiteX0" fmla="*/ 941070 w 8719566"/>
              <a:gd name="connsiteY0" fmla="*/ 0 h 6858956"/>
              <a:gd name="connsiteX1" fmla="*/ 4471386 w 8719566"/>
              <a:gd name="connsiteY1" fmla="*/ 0 h 6858956"/>
              <a:gd name="connsiteX2" fmla="*/ 5537614 w 8719566"/>
              <a:gd name="connsiteY2" fmla="*/ 0 h 6858956"/>
              <a:gd name="connsiteX3" fmla="*/ 5543191 w 8719566"/>
              <a:gd name="connsiteY3" fmla="*/ 0 h 6858956"/>
              <a:gd name="connsiteX4" fmla="*/ 8719566 w 8719566"/>
              <a:gd name="connsiteY4" fmla="*/ 6858478 h 6858956"/>
              <a:gd name="connsiteX5" fmla="*/ 7778275 w 8719566"/>
              <a:gd name="connsiteY5" fmla="*/ 6858478 h 6858956"/>
              <a:gd name="connsiteX6" fmla="*/ 7778496 w 8719566"/>
              <a:gd name="connsiteY6" fmla="*/ 6858956 h 6858956"/>
              <a:gd name="connsiteX7" fmla="*/ 353941 w 8719566"/>
              <a:gd name="connsiteY7" fmla="*/ 6858956 h 6858956"/>
              <a:gd name="connsiteX8" fmla="*/ 354201 w 8719566"/>
              <a:gd name="connsiteY8" fmla="*/ 6858394 h 6858956"/>
              <a:gd name="connsiteX9" fmla="*/ 0 w 8719566"/>
              <a:gd name="connsiteY9" fmla="*/ 6858394 h 6858956"/>
              <a:gd name="connsiteX10" fmla="*/ 0 w 8719566"/>
              <a:gd name="connsiteY10" fmla="*/ 478 h 6858956"/>
              <a:gd name="connsiteX11" fmla="*/ 941070 w 8719566"/>
              <a:gd name="connsiteY11" fmla="*/ 478 h 6858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19566" h="6858956">
                <a:moveTo>
                  <a:pt x="941070" y="0"/>
                </a:moveTo>
                <a:lnTo>
                  <a:pt x="4471386" y="0"/>
                </a:lnTo>
                <a:lnTo>
                  <a:pt x="5537614" y="0"/>
                </a:lnTo>
                <a:lnTo>
                  <a:pt x="5543191" y="0"/>
                </a:lnTo>
                <a:lnTo>
                  <a:pt x="8719566" y="6858478"/>
                </a:lnTo>
                <a:lnTo>
                  <a:pt x="7778275" y="6858478"/>
                </a:lnTo>
                <a:lnTo>
                  <a:pt x="7778496" y="6858956"/>
                </a:lnTo>
                <a:lnTo>
                  <a:pt x="353941" y="6858956"/>
                </a:lnTo>
                <a:lnTo>
                  <a:pt x="354201" y="6858394"/>
                </a:lnTo>
                <a:lnTo>
                  <a:pt x="0" y="6858394"/>
                </a:lnTo>
                <a:lnTo>
                  <a:pt x="0" y="478"/>
                </a:lnTo>
                <a:lnTo>
                  <a:pt x="941070" y="478"/>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E666307-0E6C-46AF-A4C1-BD5DFC1030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9392"/>
            <a:ext cx="8391456" cy="6528608"/>
          </a:xfrm>
          <a:custGeom>
            <a:avLst/>
            <a:gdLst>
              <a:gd name="connsiteX0" fmla="*/ 0 w 8391456"/>
              <a:gd name="connsiteY0" fmla="*/ 0 h 6528608"/>
              <a:gd name="connsiteX1" fmla="*/ 941070 w 8391456"/>
              <a:gd name="connsiteY1" fmla="*/ 0 h 6528608"/>
              <a:gd name="connsiteX2" fmla="*/ 2906170 w 8391456"/>
              <a:gd name="connsiteY2" fmla="*/ 0 h 6528608"/>
              <a:gd name="connsiteX3" fmla="*/ 3847240 w 8391456"/>
              <a:gd name="connsiteY3" fmla="*/ 0 h 6528608"/>
              <a:gd name="connsiteX4" fmla="*/ 3940000 w 8391456"/>
              <a:gd name="connsiteY4" fmla="*/ 0 h 6528608"/>
              <a:gd name="connsiteX5" fmla="*/ 4411669 w 8391456"/>
              <a:gd name="connsiteY5" fmla="*/ 0 h 6528608"/>
              <a:gd name="connsiteX6" fmla="*/ 4881070 w 8391456"/>
              <a:gd name="connsiteY6" fmla="*/ 0 h 6528608"/>
              <a:gd name="connsiteX7" fmla="*/ 5352739 w 8391456"/>
              <a:gd name="connsiteY7" fmla="*/ 0 h 6528608"/>
              <a:gd name="connsiteX8" fmla="*/ 8391456 w 8391456"/>
              <a:gd name="connsiteY8" fmla="*/ 6528607 h 6528608"/>
              <a:gd name="connsiteX9" fmla="*/ 8056939 w 8391456"/>
              <a:gd name="connsiteY9" fmla="*/ 6528607 h 6528608"/>
              <a:gd name="connsiteX10" fmla="*/ 8056939 w 8391456"/>
              <a:gd name="connsiteY10" fmla="*/ 6528608 h 6528608"/>
              <a:gd name="connsiteX11" fmla="*/ 7115869 w 8391456"/>
              <a:gd name="connsiteY11" fmla="*/ 6528608 h 6528608"/>
              <a:gd name="connsiteX12" fmla="*/ 1516577 w 8391456"/>
              <a:gd name="connsiteY12" fmla="*/ 6528608 h 6528608"/>
              <a:gd name="connsiteX13" fmla="*/ 575507 w 8391456"/>
              <a:gd name="connsiteY13" fmla="*/ 6528608 h 6528608"/>
              <a:gd name="connsiteX14" fmla="*/ 575737 w 8391456"/>
              <a:gd name="connsiteY14" fmla="*/ 6528115 h 6528608"/>
              <a:gd name="connsiteX15" fmla="*/ 0 w 8391456"/>
              <a:gd name="connsiteY15" fmla="*/ 6528115 h 6528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91456" h="6528608">
                <a:moveTo>
                  <a:pt x="0" y="0"/>
                </a:moveTo>
                <a:lnTo>
                  <a:pt x="941070" y="0"/>
                </a:lnTo>
                <a:lnTo>
                  <a:pt x="2906170" y="0"/>
                </a:lnTo>
                <a:lnTo>
                  <a:pt x="3847240" y="0"/>
                </a:lnTo>
                <a:lnTo>
                  <a:pt x="3940000" y="0"/>
                </a:lnTo>
                <a:lnTo>
                  <a:pt x="4411669" y="0"/>
                </a:lnTo>
                <a:lnTo>
                  <a:pt x="4881070" y="0"/>
                </a:lnTo>
                <a:lnTo>
                  <a:pt x="5352739" y="0"/>
                </a:lnTo>
                <a:lnTo>
                  <a:pt x="8391456" y="6528607"/>
                </a:lnTo>
                <a:lnTo>
                  <a:pt x="8056939" y="6528607"/>
                </a:lnTo>
                <a:lnTo>
                  <a:pt x="8056939" y="6528608"/>
                </a:lnTo>
                <a:lnTo>
                  <a:pt x="7115869" y="6528608"/>
                </a:lnTo>
                <a:lnTo>
                  <a:pt x="1516577" y="6528608"/>
                </a:lnTo>
                <a:lnTo>
                  <a:pt x="575507" y="6528608"/>
                </a:lnTo>
                <a:lnTo>
                  <a:pt x="575737" y="6528115"/>
                </a:lnTo>
                <a:lnTo>
                  <a:pt x="0" y="6528115"/>
                </a:lnTo>
                <a:close/>
              </a:path>
            </a:pathLst>
          </a:custGeom>
          <a:solidFill>
            <a:srgbClr val="2F315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C9CF60B-33B1-406C-8706-EA1E068BC4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5258"/>
            <a:ext cx="8139513" cy="6322742"/>
          </a:xfrm>
          <a:custGeom>
            <a:avLst/>
            <a:gdLst>
              <a:gd name="connsiteX0" fmla="*/ 0 w 8139513"/>
              <a:gd name="connsiteY0" fmla="*/ 0 h 6322742"/>
              <a:gd name="connsiteX1" fmla="*/ 941070 w 8139513"/>
              <a:gd name="connsiteY1" fmla="*/ 0 h 6322742"/>
              <a:gd name="connsiteX2" fmla="*/ 2797519 w 8139513"/>
              <a:gd name="connsiteY2" fmla="*/ 0 h 6322742"/>
              <a:gd name="connsiteX3" fmla="*/ 3738589 w 8139513"/>
              <a:gd name="connsiteY3" fmla="*/ 0 h 6322742"/>
              <a:gd name="connsiteX4" fmla="*/ 3798749 w 8139513"/>
              <a:gd name="connsiteY4" fmla="*/ 0 h 6322742"/>
              <a:gd name="connsiteX5" fmla="*/ 4255545 w 8139513"/>
              <a:gd name="connsiteY5" fmla="*/ 0 h 6322742"/>
              <a:gd name="connsiteX6" fmla="*/ 4739819 w 8139513"/>
              <a:gd name="connsiteY6" fmla="*/ 0 h 6322742"/>
              <a:gd name="connsiteX7" fmla="*/ 5196615 w 8139513"/>
              <a:gd name="connsiteY7" fmla="*/ 0 h 6322742"/>
              <a:gd name="connsiteX8" fmla="*/ 8139513 w 8139513"/>
              <a:gd name="connsiteY8" fmla="*/ 6322741 h 6322742"/>
              <a:gd name="connsiteX9" fmla="*/ 7815544 w 8139513"/>
              <a:gd name="connsiteY9" fmla="*/ 6322741 h 6322742"/>
              <a:gd name="connsiteX10" fmla="*/ 7815544 w 8139513"/>
              <a:gd name="connsiteY10" fmla="*/ 6322742 h 6322742"/>
              <a:gd name="connsiteX11" fmla="*/ 6874474 w 8139513"/>
              <a:gd name="connsiteY11" fmla="*/ 6322742 h 6322742"/>
              <a:gd name="connsiteX12" fmla="*/ 1481419 w 8139513"/>
              <a:gd name="connsiteY12" fmla="*/ 6322742 h 6322742"/>
              <a:gd name="connsiteX13" fmla="*/ 540349 w 8139513"/>
              <a:gd name="connsiteY13" fmla="*/ 6322742 h 6322742"/>
              <a:gd name="connsiteX14" fmla="*/ 540571 w 8139513"/>
              <a:gd name="connsiteY14" fmla="*/ 6322264 h 6322742"/>
              <a:gd name="connsiteX15" fmla="*/ 0 w 8139513"/>
              <a:gd name="connsiteY15" fmla="*/ 6322264 h 632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139513" h="6322742">
                <a:moveTo>
                  <a:pt x="0" y="0"/>
                </a:moveTo>
                <a:lnTo>
                  <a:pt x="941070" y="0"/>
                </a:lnTo>
                <a:lnTo>
                  <a:pt x="2797519" y="0"/>
                </a:lnTo>
                <a:lnTo>
                  <a:pt x="3738589" y="0"/>
                </a:lnTo>
                <a:lnTo>
                  <a:pt x="3798749" y="0"/>
                </a:lnTo>
                <a:lnTo>
                  <a:pt x="4255545" y="0"/>
                </a:lnTo>
                <a:lnTo>
                  <a:pt x="4739819" y="0"/>
                </a:lnTo>
                <a:lnTo>
                  <a:pt x="5196615" y="0"/>
                </a:lnTo>
                <a:lnTo>
                  <a:pt x="8139513" y="6322741"/>
                </a:lnTo>
                <a:lnTo>
                  <a:pt x="7815544" y="6322741"/>
                </a:lnTo>
                <a:lnTo>
                  <a:pt x="7815544" y="6322742"/>
                </a:lnTo>
                <a:lnTo>
                  <a:pt x="6874474" y="6322742"/>
                </a:lnTo>
                <a:lnTo>
                  <a:pt x="1481419" y="6322742"/>
                </a:lnTo>
                <a:lnTo>
                  <a:pt x="540349" y="6322742"/>
                </a:lnTo>
                <a:lnTo>
                  <a:pt x="540571" y="6322264"/>
                </a:lnTo>
                <a:lnTo>
                  <a:pt x="0" y="6322264"/>
                </a:lnTo>
                <a:close/>
              </a:path>
            </a:pathLst>
          </a:custGeom>
          <a:solidFill>
            <a:srgbClr val="2F315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09DBF04-62D8-4423-BFEC-4DAB382AF151}"/>
              </a:ext>
            </a:extLst>
          </p:cNvPr>
          <p:cNvSpPr>
            <a:spLocks noGrp="1"/>
          </p:cNvSpPr>
          <p:nvPr>
            <p:ph type="title"/>
          </p:nvPr>
        </p:nvSpPr>
        <p:spPr>
          <a:xfrm>
            <a:off x="838200" y="914400"/>
            <a:ext cx="4582868" cy="1252728"/>
          </a:xfrm>
        </p:spPr>
        <p:txBody>
          <a:bodyPr>
            <a:normAutofit/>
          </a:bodyPr>
          <a:lstStyle/>
          <a:p>
            <a:r>
              <a:rPr lang="en-US">
                <a:solidFill>
                  <a:srgbClr val="FFFFFF"/>
                </a:solidFill>
                <a:cs typeface="Calibri Light"/>
              </a:rPr>
              <a:t>Repetition</a:t>
            </a:r>
            <a:endParaRPr lang="en-US">
              <a:solidFill>
                <a:srgbClr val="FFFFFF"/>
              </a:solidFill>
            </a:endParaRPr>
          </a:p>
        </p:txBody>
      </p:sp>
      <p:sp>
        <p:nvSpPr>
          <p:cNvPr id="3" name="Content Placeholder 2">
            <a:extLst>
              <a:ext uri="{FF2B5EF4-FFF2-40B4-BE49-F238E27FC236}">
                <a16:creationId xmlns:a16="http://schemas.microsoft.com/office/drawing/2014/main" id="{36CCB9BA-D1D1-48CB-9BB9-E488E0270ACC}"/>
              </a:ext>
            </a:extLst>
          </p:cNvPr>
          <p:cNvSpPr>
            <a:spLocks noGrp="1"/>
          </p:cNvSpPr>
          <p:nvPr>
            <p:ph idx="1"/>
          </p:nvPr>
        </p:nvSpPr>
        <p:spPr>
          <a:xfrm>
            <a:off x="838200" y="2542032"/>
            <a:ext cx="5346940" cy="3538728"/>
          </a:xfrm>
        </p:spPr>
        <p:txBody>
          <a:bodyPr vert="horz" lIns="91440" tIns="45720" rIns="91440" bIns="45720" rtlCol="0" anchor="t">
            <a:normAutofit/>
          </a:bodyPr>
          <a:lstStyle/>
          <a:p>
            <a:r>
              <a:rPr lang="en-US" sz="2000">
                <a:solidFill>
                  <a:srgbClr val="FFFFFE"/>
                </a:solidFill>
                <a:cs typeface="Calibri"/>
              </a:rPr>
              <a:t>Whitman's main artifact in this poem is getting through to the reader the picture of these American's singing. He gets that through simply by repeating the word singing, or songs in almost every line in the poem. Making it a main point of focus for the reader to look at and analyze.</a:t>
            </a:r>
          </a:p>
        </p:txBody>
      </p:sp>
      <p:pic>
        <p:nvPicPr>
          <p:cNvPr id="4" name="Picture 4" descr="A screenshot of a cell phone&#10;&#10;Description generated with very high confidence">
            <a:extLst>
              <a:ext uri="{FF2B5EF4-FFF2-40B4-BE49-F238E27FC236}">
                <a16:creationId xmlns:a16="http://schemas.microsoft.com/office/drawing/2014/main" id="{B3276012-BE26-447B-B05F-4B4BCEA8E90E}"/>
              </a:ext>
            </a:extLst>
          </p:cNvPr>
          <p:cNvPicPr>
            <a:picLocks noChangeAspect="1"/>
          </p:cNvPicPr>
          <p:nvPr/>
        </p:nvPicPr>
        <p:blipFill>
          <a:blip r:embed="rId2"/>
          <a:stretch>
            <a:fillRect/>
          </a:stretch>
        </p:blipFill>
        <p:spPr>
          <a:xfrm>
            <a:off x="7815533" y="1640112"/>
            <a:ext cx="3966394" cy="1990515"/>
          </a:xfrm>
          <a:prstGeom prst="rect">
            <a:avLst/>
          </a:prstGeom>
        </p:spPr>
      </p:pic>
    </p:spTree>
    <p:extLst>
      <p:ext uri="{BB962C8B-B14F-4D97-AF65-F5344CB8AC3E}">
        <p14:creationId xmlns:p14="http://schemas.microsoft.com/office/powerpoint/2010/main" val="75786950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183826-483B-483F-AA55-5190B5F91A0E}"/>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Making Sense</a:t>
            </a:r>
            <a:endParaRPr lang="en-US">
              <a:solidFill>
                <a:srgbClr val="FFFFFF"/>
              </a:solidFill>
            </a:endParaRPr>
          </a:p>
        </p:txBody>
      </p:sp>
      <p:sp>
        <p:nvSpPr>
          <p:cNvPr id="3" name="Content Placeholder 2">
            <a:extLst>
              <a:ext uri="{FF2B5EF4-FFF2-40B4-BE49-F238E27FC236}">
                <a16:creationId xmlns:a16="http://schemas.microsoft.com/office/drawing/2014/main" id="{C047EFEF-FD66-4F08-A089-4387CEDECF73}"/>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a:solidFill>
                  <a:srgbClr val="000000"/>
                </a:solidFill>
                <a:cs typeface="Calibri"/>
              </a:rPr>
              <a:t>The only way I can make this poem relate back to Whitman is knowing from what I've read about him. Knowing he has struggled in his career, this poem is unifying those who have laborious jobs who don’t get recognized as well as they should.</a:t>
            </a:r>
            <a:endParaRPr lang="en-US" sz="2400">
              <a:solidFill>
                <a:srgbClr val="000000"/>
              </a:solidFill>
            </a:endParaRPr>
          </a:p>
        </p:txBody>
      </p:sp>
    </p:spTree>
    <p:extLst>
      <p:ext uri="{BB962C8B-B14F-4D97-AF65-F5344CB8AC3E}">
        <p14:creationId xmlns:p14="http://schemas.microsoft.com/office/powerpoint/2010/main" val="244726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Shape 20">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E80A382-C574-4C13-A954-23C23F8FDC10}"/>
              </a:ext>
            </a:extLst>
          </p:cNvPr>
          <p:cNvSpPr>
            <a:spLocks noGrp="1"/>
          </p:cNvSpPr>
          <p:nvPr>
            <p:ph type="title"/>
          </p:nvPr>
        </p:nvSpPr>
        <p:spPr>
          <a:xfrm>
            <a:off x="934872" y="982272"/>
            <a:ext cx="3388419" cy="4560970"/>
          </a:xfrm>
        </p:spPr>
        <p:txBody>
          <a:bodyPr>
            <a:normAutofit/>
          </a:bodyPr>
          <a:lstStyle/>
          <a:p>
            <a:r>
              <a:rPr lang="en-US" sz="4000">
                <a:solidFill>
                  <a:srgbClr val="FFFFFF"/>
                </a:solidFill>
                <a:cs typeface="Calibri Light"/>
              </a:rPr>
              <a:t>Judging by the cover</a:t>
            </a:r>
            <a:endParaRPr lang="en-US" sz="4000">
              <a:solidFill>
                <a:srgbClr val="FFFFFF"/>
              </a:solidFill>
            </a:endParaRPr>
          </a:p>
        </p:txBody>
      </p:sp>
      <p:sp>
        <p:nvSpPr>
          <p:cNvPr id="2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99DAACC8-7E40-4029-910B-D5B65EA8D4E8}"/>
              </a:ext>
            </a:extLst>
          </p:cNvPr>
          <p:cNvSpPr>
            <a:spLocks noGrp="1"/>
          </p:cNvSpPr>
          <p:nvPr>
            <p:ph idx="1"/>
          </p:nvPr>
        </p:nvSpPr>
        <p:spPr>
          <a:xfrm>
            <a:off x="5221862" y="1719618"/>
            <a:ext cx="5948831" cy="4334629"/>
          </a:xfrm>
        </p:spPr>
        <p:txBody>
          <a:bodyPr vert="horz" lIns="91440" tIns="45720" rIns="91440" bIns="45720" rtlCol="0" anchor="ctr">
            <a:normAutofit/>
          </a:bodyPr>
          <a:lstStyle/>
          <a:p>
            <a:r>
              <a:rPr lang="en-US" sz="2400">
                <a:solidFill>
                  <a:srgbClr val="FEFFFF"/>
                </a:solidFill>
                <a:cs typeface="Calibri"/>
              </a:rPr>
              <a:t>Just from reading the title of the poem, "I Hear America Singing", I quickly assume that the poem will somewhat reference Americans singing literally, or metaphorically.</a:t>
            </a:r>
            <a:endParaRPr lang="en-US" sz="2400">
              <a:solidFill>
                <a:srgbClr val="FEFFFF"/>
              </a:solidFill>
            </a:endParaRPr>
          </a:p>
        </p:txBody>
      </p:sp>
    </p:spTree>
    <p:extLst>
      <p:ext uri="{BB962C8B-B14F-4D97-AF65-F5344CB8AC3E}">
        <p14:creationId xmlns:p14="http://schemas.microsoft.com/office/powerpoint/2010/main" val="303691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94C113-196C-433C-AD84-44B4176DEF77}"/>
              </a:ext>
            </a:extLst>
          </p:cNvPr>
          <p:cNvSpPr>
            <a:spLocks noGrp="1"/>
          </p:cNvSpPr>
          <p:nvPr>
            <p:ph type="title"/>
          </p:nvPr>
        </p:nvSpPr>
        <p:spPr>
          <a:xfrm>
            <a:off x="838200" y="894027"/>
            <a:ext cx="3494362" cy="4782873"/>
          </a:xfrm>
        </p:spPr>
        <p:txBody>
          <a:bodyPr>
            <a:normAutofit/>
          </a:bodyPr>
          <a:lstStyle/>
          <a:p>
            <a:pPr algn="r"/>
            <a:r>
              <a:rPr lang="en-US">
                <a:solidFill>
                  <a:schemeClr val="bg1"/>
                </a:solidFill>
                <a:cs typeface="Calibri Light"/>
              </a:rPr>
              <a:t>Thoughts on Poem</a:t>
            </a:r>
            <a:endParaRPr lang="en-US">
              <a:solidFill>
                <a:schemeClr val="bg1"/>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E224AB0-4FFB-464D-BF34-6BB9DAD3A3E7}"/>
              </a:ext>
            </a:extLst>
          </p:cNvPr>
          <p:cNvSpPr>
            <a:spLocks noGrp="1"/>
          </p:cNvSpPr>
          <p:nvPr>
            <p:ph idx="1"/>
          </p:nvPr>
        </p:nvSpPr>
        <p:spPr>
          <a:xfrm>
            <a:off x="4976032" y="894027"/>
            <a:ext cx="6377768" cy="4782873"/>
          </a:xfrm>
        </p:spPr>
        <p:txBody>
          <a:bodyPr vert="horz" lIns="91440" tIns="45720" rIns="91440" bIns="45720" rtlCol="0" anchor="ctr">
            <a:normAutofit/>
          </a:bodyPr>
          <a:lstStyle/>
          <a:p>
            <a:r>
              <a:rPr lang="en-US" sz="2000">
                <a:solidFill>
                  <a:schemeClr val="bg1"/>
                </a:solidFill>
                <a:cs typeface="Calibri"/>
              </a:rPr>
              <a:t>After reading the poem, I immediately went back to my inference before reading it regarding Americans singing in a literal or metaphorical manner because I thought that fit perfectly. Essentially, the title is straightforward with being intact with the poem itself. I thought the rhythm or meter was off, or not even there, but after reading about Whitman's writing style, it made sense. This poem was a short free verse. The poem wasn’t necessarily about America singing itself. "America" was referencing American people, who specifically had hard working conditions, labor, or roles that didn't receive much recognition as a career. He refers anywhere from "carpenter" to "washerwomen." Giving the spotlight to women whereas of that point in time, they couldn’t vote yet. When reading the poem you can tell he is trying to bring a joyous unification to hard working Americans.</a:t>
            </a:r>
            <a:endParaRPr lang="en-US" sz="2000">
              <a:solidFill>
                <a:schemeClr val="bg1"/>
              </a:solidFill>
            </a:endParaRPr>
          </a:p>
        </p:txBody>
      </p:sp>
    </p:spTree>
    <p:extLst>
      <p:ext uri="{BB962C8B-B14F-4D97-AF65-F5344CB8AC3E}">
        <p14:creationId xmlns:p14="http://schemas.microsoft.com/office/powerpoint/2010/main" val="120073183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8C3DEBB2-D54E-470C-86B3-631BDDF6CC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845820"/>
            <a:ext cx="6087194" cy="5166360"/>
          </a:xfrm>
          <a:custGeom>
            <a:avLst/>
            <a:gdLst>
              <a:gd name="connsiteX0" fmla="*/ 0 w 6087194"/>
              <a:gd name="connsiteY0" fmla="*/ 0 h 5166360"/>
              <a:gd name="connsiteX1" fmla="*/ 155740 w 6087194"/>
              <a:gd name="connsiteY1" fmla="*/ 0 h 5166360"/>
              <a:gd name="connsiteX2" fmla="*/ 5867656 w 6087194"/>
              <a:gd name="connsiteY2" fmla="*/ 0 h 5166360"/>
              <a:gd name="connsiteX3" fmla="*/ 6087194 w 6087194"/>
              <a:gd name="connsiteY3" fmla="*/ 0 h 5166360"/>
              <a:gd name="connsiteX4" fmla="*/ 3693315 w 6087194"/>
              <a:gd name="connsiteY4" fmla="*/ 5166360 h 5166360"/>
              <a:gd name="connsiteX5" fmla="*/ 3473777 w 6087194"/>
              <a:gd name="connsiteY5" fmla="*/ 5166360 h 5166360"/>
              <a:gd name="connsiteX6" fmla="*/ 155740 w 6087194"/>
              <a:gd name="connsiteY6" fmla="*/ 5166360 h 5166360"/>
              <a:gd name="connsiteX7" fmla="*/ 0 w 6087194"/>
              <a:gd name="connsiteY7" fmla="*/ 516636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7194" h="5166360">
                <a:moveTo>
                  <a:pt x="0" y="0"/>
                </a:moveTo>
                <a:lnTo>
                  <a:pt x="155740" y="0"/>
                </a:lnTo>
                <a:lnTo>
                  <a:pt x="5867656" y="0"/>
                </a:lnTo>
                <a:lnTo>
                  <a:pt x="6087194" y="0"/>
                </a:lnTo>
                <a:lnTo>
                  <a:pt x="3693315" y="5166360"/>
                </a:lnTo>
                <a:lnTo>
                  <a:pt x="3473777" y="5166360"/>
                </a:lnTo>
                <a:lnTo>
                  <a:pt x="155740"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847C7588-8C18-44D9-8469-ABB9865FE1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3726915" y="844868"/>
            <a:ext cx="8465085" cy="5167312"/>
          </a:xfrm>
          <a:custGeom>
            <a:avLst/>
            <a:gdLst>
              <a:gd name="connsiteX0" fmla="*/ 0 w 8465085"/>
              <a:gd name="connsiteY0" fmla="*/ 952 h 5167312"/>
              <a:gd name="connsiteX1" fmla="*/ 1898594 w 8465085"/>
              <a:gd name="connsiteY1" fmla="*/ 952 h 5167312"/>
              <a:gd name="connsiteX2" fmla="*/ 1898594 w 8465085"/>
              <a:gd name="connsiteY2" fmla="*/ 0 h 5167312"/>
              <a:gd name="connsiteX3" fmla="*/ 0 w 8465085"/>
              <a:gd name="connsiteY3" fmla="*/ 0 h 5167312"/>
              <a:gd name="connsiteX4" fmla="*/ 221324 w 8465085"/>
              <a:gd name="connsiteY4" fmla="*/ 5167312 h 5167312"/>
              <a:gd name="connsiteX5" fmla="*/ 7243482 w 8465085"/>
              <a:gd name="connsiteY5" fmla="*/ 5167312 h 5167312"/>
              <a:gd name="connsiteX6" fmla="*/ 8465085 w 8465085"/>
              <a:gd name="connsiteY6" fmla="*/ 5167312 h 5167312"/>
              <a:gd name="connsiteX7" fmla="*/ 8465085 w 8465085"/>
              <a:gd name="connsiteY7" fmla="*/ 0 h 5167312"/>
              <a:gd name="connsiteX8" fmla="*/ 7243482 w 8465085"/>
              <a:gd name="connsiteY8" fmla="*/ 0 h 5167312"/>
              <a:gd name="connsiteX9" fmla="*/ 2610976 w 8465085"/>
              <a:gd name="connsiteY9" fmla="*/ 0 h 5167312"/>
              <a:gd name="connsiteX10" fmla="*/ 2610976 w 8465085"/>
              <a:gd name="connsiteY10" fmla="*/ 952 h 5167312"/>
              <a:gd name="connsiteX11" fmla="*/ 2615203 w 8465085"/>
              <a:gd name="connsiteY11"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65085" h="5167312">
                <a:moveTo>
                  <a:pt x="0" y="952"/>
                </a:moveTo>
                <a:lnTo>
                  <a:pt x="1898594" y="952"/>
                </a:lnTo>
                <a:lnTo>
                  <a:pt x="1898594" y="0"/>
                </a:lnTo>
                <a:lnTo>
                  <a:pt x="0" y="0"/>
                </a:lnTo>
                <a:close/>
                <a:moveTo>
                  <a:pt x="221324" y="5167312"/>
                </a:moveTo>
                <a:lnTo>
                  <a:pt x="7243482" y="5167312"/>
                </a:lnTo>
                <a:lnTo>
                  <a:pt x="8465085" y="5167312"/>
                </a:lnTo>
                <a:lnTo>
                  <a:pt x="8465085" y="0"/>
                </a:lnTo>
                <a:lnTo>
                  <a:pt x="7243482" y="0"/>
                </a:lnTo>
                <a:lnTo>
                  <a:pt x="2610976" y="0"/>
                </a:lnTo>
                <a:lnTo>
                  <a:pt x="2610976" y="952"/>
                </a:lnTo>
                <a:lnTo>
                  <a:pt x="2615203"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AEE84D7-CA65-423B-8FF1-8DB6E7759B62}"/>
              </a:ext>
            </a:extLst>
          </p:cNvPr>
          <p:cNvSpPr>
            <a:spLocks noGrp="1"/>
          </p:cNvSpPr>
          <p:nvPr>
            <p:ph type="title"/>
          </p:nvPr>
        </p:nvSpPr>
        <p:spPr>
          <a:xfrm>
            <a:off x="838199" y="1841614"/>
            <a:ext cx="3409508" cy="3173819"/>
          </a:xfrm>
        </p:spPr>
        <p:txBody>
          <a:bodyPr>
            <a:normAutofit/>
          </a:bodyPr>
          <a:lstStyle/>
          <a:p>
            <a:r>
              <a:rPr lang="en-US">
                <a:solidFill>
                  <a:schemeClr val="bg1"/>
                </a:solidFill>
                <a:cs typeface="Calibri Light"/>
              </a:rPr>
              <a:t>Researching concepts</a:t>
            </a:r>
            <a:endParaRPr lang="en-US">
              <a:solidFill>
                <a:schemeClr val="bg1"/>
              </a:solidFill>
            </a:endParaRPr>
          </a:p>
        </p:txBody>
      </p:sp>
      <p:sp>
        <p:nvSpPr>
          <p:cNvPr id="3" name="Content Placeholder 2">
            <a:extLst>
              <a:ext uri="{FF2B5EF4-FFF2-40B4-BE49-F238E27FC236}">
                <a16:creationId xmlns:a16="http://schemas.microsoft.com/office/drawing/2014/main" id="{09C6DC54-3E14-4EA0-AC92-189F2CEC2204}"/>
              </a:ext>
            </a:extLst>
          </p:cNvPr>
          <p:cNvSpPr>
            <a:spLocks noGrp="1"/>
          </p:cNvSpPr>
          <p:nvPr>
            <p:ph idx="1"/>
          </p:nvPr>
        </p:nvSpPr>
        <p:spPr>
          <a:xfrm>
            <a:off x="6096000" y="1137208"/>
            <a:ext cx="5257800" cy="4582632"/>
          </a:xfrm>
        </p:spPr>
        <p:txBody>
          <a:bodyPr vert="horz" lIns="91440" tIns="45720" rIns="91440" bIns="45720" rtlCol="0" anchor="ctr">
            <a:normAutofit/>
          </a:bodyPr>
          <a:lstStyle/>
          <a:p>
            <a:r>
              <a:rPr lang="en-US" sz="1900">
                <a:cs typeface="Calibri"/>
              </a:rPr>
              <a:t>This poem was short and simple, finding out certain ideas and concepts were all thanks to Shmoop, a literature site that helps you analyze certain works of literature. Sometimes even giving you videos to aid you in understanding an author's work. The only concept I had to research was Whitman's meaning of singing. Singing is in fact a literal act of a celebration unifying the hard-working Americans. I previously had thought it was a metaphorical meaning, but Whitman says "The day what belongs to the day" meaning daytime is meant for the work. Then he says "at night the party of young fellows. Robust, friendly, singing with open mouths their strong melodious songs," meaning when dusk pasts, they're all singing their "melodious songs."</a:t>
            </a:r>
          </a:p>
        </p:txBody>
      </p:sp>
    </p:spTree>
    <p:extLst>
      <p:ext uri="{BB962C8B-B14F-4D97-AF65-F5344CB8AC3E}">
        <p14:creationId xmlns:p14="http://schemas.microsoft.com/office/powerpoint/2010/main" val="146027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C3DEBB2-D54E-470C-86B3-631BDDF6CC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45820"/>
            <a:ext cx="6087194" cy="5166360"/>
          </a:xfrm>
          <a:custGeom>
            <a:avLst/>
            <a:gdLst>
              <a:gd name="connsiteX0" fmla="*/ 0 w 6087194"/>
              <a:gd name="connsiteY0" fmla="*/ 0 h 5166360"/>
              <a:gd name="connsiteX1" fmla="*/ 155740 w 6087194"/>
              <a:gd name="connsiteY1" fmla="*/ 0 h 5166360"/>
              <a:gd name="connsiteX2" fmla="*/ 5867656 w 6087194"/>
              <a:gd name="connsiteY2" fmla="*/ 0 h 5166360"/>
              <a:gd name="connsiteX3" fmla="*/ 6087194 w 6087194"/>
              <a:gd name="connsiteY3" fmla="*/ 0 h 5166360"/>
              <a:gd name="connsiteX4" fmla="*/ 3693315 w 6087194"/>
              <a:gd name="connsiteY4" fmla="*/ 5166360 h 5166360"/>
              <a:gd name="connsiteX5" fmla="*/ 3473777 w 6087194"/>
              <a:gd name="connsiteY5" fmla="*/ 5166360 h 5166360"/>
              <a:gd name="connsiteX6" fmla="*/ 155740 w 6087194"/>
              <a:gd name="connsiteY6" fmla="*/ 5166360 h 5166360"/>
              <a:gd name="connsiteX7" fmla="*/ 0 w 6087194"/>
              <a:gd name="connsiteY7" fmla="*/ 516636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7194" h="5166360">
                <a:moveTo>
                  <a:pt x="0" y="0"/>
                </a:moveTo>
                <a:lnTo>
                  <a:pt x="155740" y="0"/>
                </a:lnTo>
                <a:lnTo>
                  <a:pt x="5867656" y="0"/>
                </a:lnTo>
                <a:lnTo>
                  <a:pt x="6087194" y="0"/>
                </a:lnTo>
                <a:lnTo>
                  <a:pt x="3693315" y="5166360"/>
                </a:lnTo>
                <a:lnTo>
                  <a:pt x="3473777" y="5166360"/>
                </a:lnTo>
                <a:lnTo>
                  <a:pt x="155740" y="5166360"/>
                </a:lnTo>
                <a:lnTo>
                  <a:pt x="0" y="516636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268033CC-D08D-4609-83FF-2537764F4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26915" y="844868"/>
            <a:ext cx="8465085" cy="5167312"/>
          </a:xfrm>
          <a:custGeom>
            <a:avLst/>
            <a:gdLst>
              <a:gd name="connsiteX0" fmla="*/ 2612652 w 8465085"/>
              <a:gd name="connsiteY0" fmla="*/ 0 h 5167312"/>
              <a:gd name="connsiteX1" fmla="*/ 7243482 w 8465085"/>
              <a:gd name="connsiteY1" fmla="*/ 0 h 5167312"/>
              <a:gd name="connsiteX2" fmla="*/ 8465085 w 8465085"/>
              <a:gd name="connsiteY2" fmla="*/ 0 h 5167312"/>
              <a:gd name="connsiteX3" fmla="*/ 8465085 w 8465085"/>
              <a:gd name="connsiteY3" fmla="*/ 5167312 h 5167312"/>
              <a:gd name="connsiteX4" fmla="*/ 7243482 w 8465085"/>
              <a:gd name="connsiteY4" fmla="*/ 5167312 h 5167312"/>
              <a:gd name="connsiteX5" fmla="*/ 221324 w 8465085"/>
              <a:gd name="connsiteY5" fmla="*/ 5167312 h 5167312"/>
              <a:gd name="connsiteX6" fmla="*/ 2615203 w 8465085"/>
              <a:gd name="connsiteY6" fmla="*/ 952 h 5167312"/>
              <a:gd name="connsiteX7" fmla="*/ 2612652 w 8465085"/>
              <a:gd name="connsiteY7" fmla="*/ 952 h 5167312"/>
              <a:gd name="connsiteX8" fmla="*/ 0 w 8465085"/>
              <a:gd name="connsiteY8" fmla="*/ 0 h 5167312"/>
              <a:gd name="connsiteX9" fmla="*/ 2274554 w 8465085"/>
              <a:gd name="connsiteY9" fmla="*/ 0 h 5167312"/>
              <a:gd name="connsiteX10" fmla="*/ 2274554 w 8465085"/>
              <a:gd name="connsiteY10" fmla="*/ 952 h 5167312"/>
              <a:gd name="connsiteX11" fmla="*/ 0 w 8465085"/>
              <a:gd name="connsiteY11"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65085" h="5167312">
                <a:moveTo>
                  <a:pt x="2612652" y="0"/>
                </a:moveTo>
                <a:lnTo>
                  <a:pt x="7243482" y="0"/>
                </a:lnTo>
                <a:lnTo>
                  <a:pt x="8465085" y="0"/>
                </a:lnTo>
                <a:lnTo>
                  <a:pt x="8465085" y="5167312"/>
                </a:lnTo>
                <a:lnTo>
                  <a:pt x="7243482" y="5167312"/>
                </a:lnTo>
                <a:lnTo>
                  <a:pt x="221324" y="5167312"/>
                </a:lnTo>
                <a:lnTo>
                  <a:pt x="2615203" y="952"/>
                </a:lnTo>
                <a:lnTo>
                  <a:pt x="2612652" y="952"/>
                </a:lnTo>
                <a:close/>
                <a:moveTo>
                  <a:pt x="0" y="0"/>
                </a:moveTo>
                <a:lnTo>
                  <a:pt x="2274554" y="0"/>
                </a:lnTo>
                <a:lnTo>
                  <a:pt x="2274554" y="952"/>
                </a:lnTo>
                <a:lnTo>
                  <a:pt x="0" y="952"/>
                </a:lnTo>
                <a:close/>
              </a:path>
            </a:pathLst>
          </a:custGeom>
          <a:solidFill>
            <a:srgbClr val="ABADA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D919835-EBFC-483E-8A20-2B909B002F2F}"/>
              </a:ext>
            </a:extLst>
          </p:cNvPr>
          <p:cNvSpPr>
            <a:spLocks noGrp="1"/>
          </p:cNvSpPr>
          <p:nvPr>
            <p:ph type="title"/>
          </p:nvPr>
        </p:nvSpPr>
        <p:spPr>
          <a:xfrm>
            <a:off x="838199" y="1841614"/>
            <a:ext cx="3409508" cy="3173819"/>
          </a:xfrm>
        </p:spPr>
        <p:txBody>
          <a:bodyPr>
            <a:normAutofit/>
          </a:bodyPr>
          <a:lstStyle/>
          <a:p>
            <a:r>
              <a:rPr lang="en-US">
                <a:solidFill>
                  <a:schemeClr val="bg1"/>
                </a:solidFill>
                <a:cs typeface="Calibri Light"/>
              </a:rPr>
              <a:t>Summary</a:t>
            </a:r>
            <a:endParaRPr lang="en-US">
              <a:solidFill>
                <a:schemeClr val="bg1"/>
              </a:solidFill>
            </a:endParaRPr>
          </a:p>
        </p:txBody>
      </p:sp>
      <p:sp>
        <p:nvSpPr>
          <p:cNvPr id="3" name="Content Placeholder 2">
            <a:extLst>
              <a:ext uri="{FF2B5EF4-FFF2-40B4-BE49-F238E27FC236}">
                <a16:creationId xmlns:a16="http://schemas.microsoft.com/office/drawing/2014/main" id="{1352726D-F933-45E2-8B18-5F27C45B6AED}"/>
              </a:ext>
            </a:extLst>
          </p:cNvPr>
          <p:cNvSpPr>
            <a:spLocks noGrp="1"/>
          </p:cNvSpPr>
          <p:nvPr>
            <p:ph idx="1"/>
          </p:nvPr>
        </p:nvSpPr>
        <p:spPr>
          <a:xfrm>
            <a:off x="6096000" y="1137208"/>
            <a:ext cx="5257800" cy="4582632"/>
          </a:xfrm>
        </p:spPr>
        <p:txBody>
          <a:bodyPr vert="horz" lIns="91440" tIns="45720" rIns="91440" bIns="45720" rtlCol="0" anchor="ctr">
            <a:normAutofit/>
          </a:bodyPr>
          <a:lstStyle/>
          <a:p>
            <a:r>
              <a:rPr lang="en-US" sz="2000">
                <a:cs typeface="Calibri"/>
              </a:rPr>
              <a:t>"I Hear America Singing" is simply about American people who have laborious careers putting in the work in the daytime, and at nighttime, all celebrating and unifying those who have those jobs by singing songs. Whitman focuses on the backbone of America, like mechanics, shoemakers, mothers, and even seamstresses.</a:t>
            </a:r>
            <a:endParaRPr lang="en-US" sz="2000"/>
          </a:p>
        </p:txBody>
      </p:sp>
    </p:spTree>
    <p:extLst>
      <p:ext uri="{BB962C8B-B14F-4D97-AF65-F5344CB8AC3E}">
        <p14:creationId xmlns:p14="http://schemas.microsoft.com/office/powerpoint/2010/main" val="258383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BB7C51-829B-4243-9A2F-5EA8A29D7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ECE0A17-721D-47DA-B462-427AB9C656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07B1C03F-70ED-4BE3-AFBC-CD51D4411F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AE84050F-F367-4A35-93F5-1397E3C6677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5D88F3A8-CDAB-4D08-8D47-096D7AA3467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2BEFDF5-BD04-4DD8-9671-13817A4D8AB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ACA74E73-7B97-43C1-BC3B-89DED3F8AF8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11D94E0-EFF2-4934-97FD-3E424A25F27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70D5352A-232D-40A3-8A72-4CB6B8277E3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9E3B6EC6-9A43-43B8-BE95-D12BD1AF3CE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7B71BA3B-3BFF-4756-B642-C00DA5F4AD9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6070AC7F-F9D6-4E73-A95C-9DA3846FD56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9DDF2314-3F38-4664-B31D-AEB55882BBB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A59AAAEA-0A38-490A-9CBF-F8C79B0A6BD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EF5CD7-59EB-48AC-BB37-3EB70C0529C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24602B28-B14A-4724-9665-D2CDC19C980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541E4D23-8098-43A1-9826-246EBF1BBA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D164F3ED-DB01-4823-852E-A99B4C264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05C52390-6376-4DB5-B289-6B1C5273559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40ABB3F2-1D59-4F3E-921C-DD7B8D55BA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88E0EE84-E054-424D-A93B-D6D23AFFFF4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084CB4C-E741-4E13-AE65-BAB699C6C61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AA5D2838-70AA-418B-87DF-83A903E7941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4" name="Group 33">
            <a:extLst>
              <a:ext uri="{FF2B5EF4-FFF2-40B4-BE49-F238E27FC236}">
                <a16:creationId xmlns:a16="http://schemas.microsoft.com/office/drawing/2014/main" id="{908DA454-A7F1-451C-B515-49578824950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696FE467-34A9-4910-A7C5-6B92891F24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01A2AF91-EF78-4611-8AF7-C1B45269F7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C7115C0-C409-41DC-96F1-B784C5E375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9840D1A0-7F89-4885-8484-4D63BF3A3E8E}"/>
              </a:ext>
            </a:extLst>
          </p:cNvPr>
          <p:cNvSpPr>
            <a:spLocks noGrp="1"/>
          </p:cNvSpPr>
          <p:nvPr>
            <p:ph type="title"/>
          </p:nvPr>
        </p:nvSpPr>
        <p:spPr>
          <a:xfrm>
            <a:off x="888631" y="2358391"/>
            <a:ext cx="3498979" cy="2453676"/>
          </a:xfrm>
        </p:spPr>
        <p:txBody>
          <a:bodyPr>
            <a:normAutofit/>
          </a:bodyPr>
          <a:lstStyle/>
          <a:p>
            <a:pPr algn="ctr"/>
            <a:r>
              <a:rPr lang="en-US" sz="3600">
                <a:solidFill>
                  <a:srgbClr val="FFFFFE"/>
                </a:solidFill>
                <a:cs typeface="Calibri Light"/>
              </a:rPr>
              <a:t>Anaphora</a:t>
            </a:r>
            <a:endParaRPr lang="en-US" sz="3600">
              <a:solidFill>
                <a:srgbClr val="FFFFFE"/>
              </a:solidFill>
            </a:endParaRPr>
          </a:p>
        </p:txBody>
      </p:sp>
      <p:sp>
        <p:nvSpPr>
          <p:cNvPr id="3" name="Content Placeholder 2">
            <a:extLst>
              <a:ext uri="{FF2B5EF4-FFF2-40B4-BE49-F238E27FC236}">
                <a16:creationId xmlns:a16="http://schemas.microsoft.com/office/drawing/2014/main" id="{A09540CB-AE24-49C6-B4F2-29A535720477}"/>
              </a:ext>
            </a:extLst>
          </p:cNvPr>
          <p:cNvSpPr>
            <a:spLocks noGrp="1"/>
          </p:cNvSpPr>
          <p:nvPr>
            <p:ph idx="1"/>
          </p:nvPr>
        </p:nvSpPr>
        <p:spPr>
          <a:xfrm>
            <a:off x="5118447" y="797594"/>
            <a:ext cx="6281873" cy="2393369"/>
          </a:xfrm>
        </p:spPr>
        <p:txBody>
          <a:bodyPr vert="horz" lIns="91440" tIns="45720" rIns="91440" bIns="45720" rtlCol="0" anchor="ctr">
            <a:normAutofit/>
          </a:bodyPr>
          <a:lstStyle/>
          <a:p>
            <a:r>
              <a:rPr lang="en-US" sz="1800">
                <a:cs typeface="Calibri"/>
              </a:rPr>
              <a:t>Whitman uses anaphora throughout the poem, but not until the third line where he says, "</a:t>
            </a:r>
            <a:r>
              <a:rPr lang="en-US" sz="1800" i="1">
                <a:ea typeface="+mn-lt"/>
                <a:cs typeface="+mn-lt"/>
              </a:rPr>
              <a:t>The carpenter singing his as he measures his plank or beam." </a:t>
            </a:r>
            <a:r>
              <a:rPr lang="en-US" sz="1800">
                <a:ea typeface="+mn-lt"/>
                <a:cs typeface="+mn-lt"/>
              </a:rPr>
              <a:t>This is the start of Whitman using anaphora, starting off each sentence stating a given profession followed by them singing.</a:t>
            </a:r>
            <a:endParaRPr lang="en-US" sz="1800"/>
          </a:p>
        </p:txBody>
      </p:sp>
      <p:sp>
        <p:nvSpPr>
          <p:cNvPr id="39" name="Rectangle 38">
            <a:extLst>
              <a:ext uri="{FF2B5EF4-FFF2-40B4-BE49-F238E27FC236}">
                <a16:creationId xmlns:a16="http://schemas.microsoft.com/office/drawing/2014/main" id="{DE4A42E0-EF5F-4494-B39B-3DB7D04759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5" y="3667039"/>
            <a:ext cx="6269016" cy="23762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table, many, large, bird&#10;&#10;Description generated with very high confidence">
            <a:extLst>
              <a:ext uri="{FF2B5EF4-FFF2-40B4-BE49-F238E27FC236}">
                <a16:creationId xmlns:a16="http://schemas.microsoft.com/office/drawing/2014/main" id="{A234C707-BE38-409A-B9D0-E921C9241422}"/>
              </a:ext>
            </a:extLst>
          </p:cNvPr>
          <p:cNvPicPr>
            <a:picLocks noChangeAspect="1"/>
          </p:cNvPicPr>
          <p:nvPr/>
        </p:nvPicPr>
        <p:blipFill>
          <a:blip r:embed="rId2"/>
          <a:stretch>
            <a:fillRect/>
          </a:stretch>
        </p:blipFill>
        <p:spPr>
          <a:xfrm>
            <a:off x="5269675" y="4502866"/>
            <a:ext cx="5956764" cy="731696"/>
          </a:xfrm>
          <a:prstGeom prst="rect">
            <a:avLst/>
          </a:prstGeom>
          <a:ln w="9525">
            <a:noFill/>
          </a:ln>
        </p:spPr>
      </p:pic>
    </p:spTree>
    <p:extLst>
      <p:ext uri="{BB962C8B-B14F-4D97-AF65-F5344CB8AC3E}">
        <p14:creationId xmlns:p14="http://schemas.microsoft.com/office/powerpoint/2010/main" val="266401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A58DFF-3B7E-4EBD-8A10-D70AA99726D4}"/>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US" sz="2800">
                <a:cs typeface="Calibri Light"/>
              </a:rPr>
              <a:t>Alliteration</a:t>
            </a:r>
            <a:endParaRPr lang="en-US" sz="2800"/>
          </a:p>
        </p:txBody>
      </p:sp>
      <p:sp>
        <p:nvSpPr>
          <p:cNvPr id="3" name="Content Placeholder 2">
            <a:extLst>
              <a:ext uri="{FF2B5EF4-FFF2-40B4-BE49-F238E27FC236}">
                <a16:creationId xmlns:a16="http://schemas.microsoft.com/office/drawing/2014/main" id="{BF163A6E-C72D-456D-9B81-8A8C49AF2D8C}"/>
              </a:ext>
            </a:extLst>
          </p:cNvPr>
          <p:cNvSpPr>
            <a:spLocks noGrp="1"/>
          </p:cNvSpPr>
          <p:nvPr>
            <p:ph idx="1"/>
          </p:nvPr>
        </p:nvSpPr>
        <p:spPr>
          <a:xfrm>
            <a:off x="643468" y="2638043"/>
            <a:ext cx="3363974" cy="3415623"/>
          </a:xfrm>
        </p:spPr>
        <p:txBody>
          <a:bodyPr vert="horz" lIns="91440" tIns="45720" rIns="91440" bIns="45720" rtlCol="0">
            <a:normAutofit/>
          </a:bodyPr>
          <a:lstStyle/>
          <a:p>
            <a:r>
              <a:rPr lang="en-US" sz="2000">
                <a:cs typeface="Calibri"/>
              </a:rPr>
              <a:t>Whitman uses alliteration throughout the whole poem and is very easy to find and makes the poem flow smoothly as well.</a:t>
            </a:r>
            <a:endParaRPr lang="en-US" sz="2000"/>
          </a:p>
        </p:txBody>
      </p:sp>
      <p:pic>
        <p:nvPicPr>
          <p:cNvPr id="4" name="Picture 4" descr="A screenshot of a social media post&#10;&#10;Description generated with very high confidence">
            <a:extLst>
              <a:ext uri="{FF2B5EF4-FFF2-40B4-BE49-F238E27FC236}">
                <a16:creationId xmlns:a16="http://schemas.microsoft.com/office/drawing/2014/main" id="{5916B5D8-BB97-476C-B00F-DF8D78591D2D}"/>
              </a:ext>
            </a:extLst>
          </p:cNvPr>
          <p:cNvPicPr>
            <a:picLocks noChangeAspect="1"/>
          </p:cNvPicPr>
          <p:nvPr/>
        </p:nvPicPr>
        <p:blipFill>
          <a:blip r:embed="rId2"/>
          <a:stretch>
            <a:fillRect/>
          </a:stretch>
        </p:blipFill>
        <p:spPr>
          <a:xfrm>
            <a:off x="5707356" y="643467"/>
            <a:ext cx="5431583" cy="5410199"/>
          </a:xfrm>
          <a:prstGeom prst="rect">
            <a:avLst/>
          </a:prstGeom>
        </p:spPr>
      </p:pic>
    </p:spTree>
    <p:extLst>
      <p:ext uri="{BB962C8B-B14F-4D97-AF65-F5344CB8AC3E}">
        <p14:creationId xmlns:p14="http://schemas.microsoft.com/office/powerpoint/2010/main" val="291362999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CD251C-A887-4D2F-925B-FC09719853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19D093C-27FB-4032-B282-42C4563F2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4BE209-66BD-4AA4-B512-F577DEFF8ABE}"/>
              </a:ext>
            </a:extLst>
          </p:cNvPr>
          <p:cNvSpPr>
            <a:spLocks noGrp="1"/>
          </p:cNvSpPr>
          <p:nvPr>
            <p:ph type="title"/>
          </p:nvPr>
        </p:nvSpPr>
        <p:spPr>
          <a:xfrm>
            <a:off x="767290" y="1780661"/>
            <a:ext cx="3582073" cy="1463472"/>
          </a:xfrm>
        </p:spPr>
        <p:txBody>
          <a:bodyPr anchor="t">
            <a:normAutofit/>
          </a:bodyPr>
          <a:lstStyle/>
          <a:p>
            <a:r>
              <a:rPr lang="en-US" sz="4800">
                <a:solidFill>
                  <a:schemeClr val="bg1"/>
                </a:solidFill>
                <a:cs typeface="Calibri Light"/>
              </a:rPr>
              <a:t>End-Stopped Line</a:t>
            </a:r>
            <a:endParaRPr lang="en-US" sz="4800">
              <a:solidFill>
                <a:schemeClr val="bg1"/>
              </a:solidFill>
            </a:endParaRPr>
          </a:p>
        </p:txBody>
      </p:sp>
      <p:grpSp>
        <p:nvGrpSpPr>
          <p:cNvPr id="13" name="Group 12">
            <a:extLst>
              <a:ext uri="{FF2B5EF4-FFF2-40B4-BE49-F238E27FC236}">
                <a16:creationId xmlns:a16="http://schemas.microsoft.com/office/drawing/2014/main" id="{35EE815E-1BD3-4777-B652-6D98825BF66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4"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F50FBCE1-4654-4B9D-B0FE-36B073A9DCAB}"/>
              </a:ext>
            </a:extLst>
          </p:cNvPr>
          <p:cNvSpPr>
            <a:spLocks noGrp="1"/>
          </p:cNvSpPr>
          <p:nvPr>
            <p:ph idx="1"/>
          </p:nvPr>
        </p:nvSpPr>
        <p:spPr>
          <a:xfrm>
            <a:off x="767290" y="3383121"/>
            <a:ext cx="3582072" cy="2793251"/>
          </a:xfrm>
        </p:spPr>
        <p:txBody>
          <a:bodyPr vert="horz" lIns="91440" tIns="45720" rIns="91440" bIns="45720" rtlCol="0" anchor="t">
            <a:normAutofit/>
          </a:bodyPr>
          <a:lstStyle/>
          <a:p>
            <a:r>
              <a:rPr lang="en-US" sz="1900">
                <a:solidFill>
                  <a:schemeClr val="bg1"/>
                </a:solidFill>
                <a:cs typeface="Calibri"/>
              </a:rPr>
              <a:t>Whitman uses commas very often in this poem for emphasizing the idea presented before the comma, which he puts in almost every line. It also gets you to stop and eventually, let every idea sink in and let the reader "connect the dots" essentially. </a:t>
            </a:r>
          </a:p>
        </p:txBody>
      </p:sp>
      <p:pic>
        <p:nvPicPr>
          <p:cNvPr id="4" name="Picture 4" descr="A screenshot of a social media post&#10;&#10;Description generated with very high confidence">
            <a:extLst>
              <a:ext uri="{FF2B5EF4-FFF2-40B4-BE49-F238E27FC236}">
                <a16:creationId xmlns:a16="http://schemas.microsoft.com/office/drawing/2014/main" id="{3E6DD300-638C-4430-BCC2-11C89D0D2D35}"/>
              </a:ext>
            </a:extLst>
          </p:cNvPr>
          <p:cNvPicPr>
            <a:picLocks noChangeAspect="1"/>
          </p:cNvPicPr>
          <p:nvPr/>
        </p:nvPicPr>
        <p:blipFill>
          <a:blip r:embed="rId2"/>
          <a:stretch>
            <a:fillRect/>
          </a:stretch>
        </p:blipFill>
        <p:spPr>
          <a:xfrm>
            <a:off x="6267663" y="903730"/>
            <a:ext cx="4340510" cy="4472307"/>
          </a:xfrm>
          <a:prstGeom prst="rect">
            <a:avLst/>
          </a:prstGeom>
        </p:spPr>
      </p:pic>
    </p:spTree>
    <p:extLst>
      <p:ext uri="{BB962C8B-B14F-4D97-AF65-F5344CB8AC3E}">
        <p14:creationId xmlns:p14="http://schemas.microsoft.com/office/powerpoint/2010/main" val="3225386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559</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Blackadder ITC</vt:lpstr>
      <vt:lpstr>Calibri</vt:lpstr>
      <vt:lpstr>Calibri Light</vt:lpstr>
      <vt:lpstr>office theme</vt:lpstr>
      <vt:lpstr>Walt Whitman  "I Hear America Singing"</vt:lpstr>
      <vt:lpstr>Making Sense</vt:lpstr>
      <vt:lpstr>Judging by the cover</vt:lpstr>
      <vt:lpstr>Thoughts on Poem</vt:lpstr>
      <vt:lpstr>Researching concepts</vt:lpstr>
      <vt:lpstr>Summary</vt:lpstr>
      <vt:lpstr>Anaphora</vt:lpstr>
      <vt:lpstr>Alliteration</vt:lpstr>
      <vt:lpstr>End-Stopped Line</vt:lpstr>
      <vt:lpstr>Imagery</vt:lpstr>
      <vt:lpstr>Repetition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THEOBALD</dc:creator>
  <cp:lastModifiedBy>CARRIE THEOBALD</cp:lastModifiedBy>
  <cp:revision>27</cp:revision>
  <dcterms:created xsi:type="dcterms:W3CDTF">2020-01-11T23:51:11Z</dcterms:created>
  <dcterms:modified xsi:type="dcterms:W3CDTF">2020-01-14T15:49:41Z</dcterms:modified>
</cp:coreProperties>
</file>