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FF0066"/>
    <a:srgbClr val="FFFF00"/>
    <a:srgbClr val="66FFFF"/>
    <a:srgbClr val="00CC00"/>
    <a:srgbClr val="FF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7" autoAdjust="0"/>
    <p:restoredTop sz="94660"/>
  </p:normalViewPr>
  <p:slideViewPr>
    <p:cSldViewPr snapToGrid="0">
      <p:cViewPr varScale="1">
        <p:scale>
          <a:sx n="47" d="100"/>
          <a:sy n="47" d="100"/>
        </p:scale>
        <p:origin x="4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DA5B62-10B9-4EF1-87E7-50A771BD94F6}"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88430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DA5B62-10B9-4EF1-87E7-50A771BD94F6}"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1660695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DA5B62-10B9-4EF1-87E7-50A771BD94F6}"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585736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DA5B62-10B9-4EF1-87E7-50A771BD94F6}"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278471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DA5B62-10B9-4EF1-87E7-50A771BD94F6}"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354307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DA5B62-10B9-4EF1-87E7-50A771BD94F6}"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151287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DA5B62-10B9-4EF1-87E7-50A771BD94F6}"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1465022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DA5B62-10B9-4EF1-87E7-50A771BD94F6}"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127529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A5B62-10B9-4EF1-87E7-50A771BD94F6}"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110060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DA5B62-10B9-4EF1-87E7-50A771BD94F6}"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404626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DA5B62-10B9-4EF1-87E7-50A771BD94F6}"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9843F-C4EF-4346-BEB6-EE3113E42CF8}" type="slidenum">
              <a:rPr lang="en-US" smtClean="0"/>
              <a:t>‹#›</a:t>
            </a:fld>
            <a:endParaRPr lang="en-US"/>
          </a:p>
        </p:txBody>
      </p:sp>
    </p:spTree>
    <p:extLst>
      <p:ext uri="{BB962C8B-B14F-4D97-AF65-F5344CB8AC3E}">
        <p14:creationId xmlns:p14="http://schemas.microsoft.com/office/powerpoint/2010/main" val="2162736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A5B62-10B9-4EF1-87E7-50A771BD94F6}" type="datetimeFigureOut">
              <a:rPr lang="en-US" smtClean="0"/>
              <a:t>1/14/2020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9843F-C4EF-4346-BEB6-EE3113E42CF8}" type="slidenum">
              <a:rPr lang="en-US" smtClean="0"/>
              <a:t>‹#›</a:t>
            </a:fld>
            <a:endParaRPr lang="en-US"/>
          </a:p>
        </p:txBody>
      </p:sp>
    </p:spTree>
    <p:extLst>
      <p:ext uri="{BB962C8B-B14F-4D97-AF65-F5344CB8AC3E}">
        <p14:creationId xmlns:p14="http://schemas.microsoft.com/office/powerpoint/2010/main" val="680484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2.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s://whitmanarchive.org/multimedia/image056.html?sort=year&amp;order=ascending&amp;page=7" TargetMode="External"/><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hyperlink" Target="https://www.poetryfoundation.org/poems/45472/i-sing-the-body-electr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5399F-3A89-45AF-8F53-4CD805193CBD}"/>
              </a:ext>
            </a:extLst>
          </p:cNvPr>
          <p:cNvSpPr>
            <a:spLocks noGrp="1"/>
          </p:cNvSpPr>
          <p:nvPr>
            <p:ph type="ctrTitle"/>
          </p:nvPr>
        </p:nvSpPr>
        <p:spPr>
          <a:xfrm>
            <a:off x="1524000" y="1477963"/>
            <a:ext cx="9144000" cy="2387600"/>
          </a:xfrm>
        </p:spPr>
        <p:txBody>
          <a:bodyPr/>
          <a:lstStyle/>
          <a:p>
            <a:r>
              <a:rPr lang="en-US" b="1" dirty="0">
                <a:solidFill>
                  <a:srgbClr val="0066FF"/>
                </a:solidFill>
                <a:latin typeface="Algerian" panose="04020705040A02060702" pitchFamily="82" charset="0"/>
              </a:rPr>
              <a:t>I Sing the Body Electric</a:t>
            </a:r>
          </a:p>
        </p:txBody>
      </p:sp>
      <p:sp>
        <p:nvSpPr>
          <p:cNvPr id="3" name="Subtitle 2">
            <a:extLst>
              <a:ext uri="{FF2B5EF4-FFF2-40B4-BE49-F238E27FC236}">
                <a16:creationId xmlns:a16="http://schemas.microsoft.com/office/drawing/2014/main" id="{F22BDA6C-D76B-4A81-8CD9-9F53F2BE0E22}"/>
              </a:ext>
            </a:extLst>
          </p:cNvPr>
          <p:cNvSpPr>
            <a:spLocks noGrp="1"/>
          </p:cNvSpPr>
          <p:nvPr>
            <p:ph type="subTitle" idx="1"/>
          </p:nvPr>
        </p:nvSpPr>
        <p:spPr>
          <a:xfrm>
            <a:off x="1524000" y="4079875"/>
            <a:ext cx="9144000" cy="1655762"/>
          </a:xfrm>
        </p:spPr>
        <p:txBody>
          <a:bodyPr/>
          <a:lstStyle/>
          <a:p>
            <a:r>
              <a:rPr lang="en-US" dirty="0"/>
              <a:t>By: Christian White</a:t>
            </a:r>
          </a:p>
        </p:txBody>
      </p:sp>
      <p:sp>
        <p:nvSpPr>
          <p:cNvPr id="4" name="Lightning Bolt 3">
            <a:extLst>
              <a:ext uri="{FF2B5EF4-FFF2-40B4-BE49-F238E27FC236}">
                <a16:creationId xmlns:a16="http://schemas.microsoft.com/office/drawing/2014/main" id="{F97E3316-86DE-42DB-806B-5B36095209F0}"/>
              </a:ext>
            </a:extLst>
          </p:cNvPr>
          <p:cNvSpPr/>
          <p:nvPr/>
        </p:nvSpPr>
        <p:spPr>
          <a:xfrm rot="20668178">
            <a:off x="1031030" y="1724351"/>
            <a:ext cx="1126418" cy="1684131"/>
          </a:xfrm>
          <a:prstGeom prst="lightningBol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Lightning Bolt 5">
            <a:extLst>
              <a:ext uri="{FF2B5EF4-FFF2-40B4-BE49-F238E27FC236}">
                <a16:creationId xmlns:a16="http://schemas.microsoft.com/office/drawing/2014/main" id="{CE702657-74CF-401B-A00E-255BCFF8F75D}"/>
              </a:ext>
            </a:extLst>
          </p:cNvPr>
          <p:cNvSpPr/>
          <p:nvPr/>
        </p:nvSpPr>
        <p:spPr>
          <a:xfrm rot="4455487">
            <a:off x="9825127" y="1519498"/>
            <a:ext cx="1123833" cy="1717151"/>
          </a:xfrm>
          <a:prstGeom prst="lightningBol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74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2B505-513F-4A64-90C3-006A1B0DD3C6}"/>
              </a:ext>
            </a:extLst>
          </p:cNvPr>
          <p:cNvSpPr>
            <a:spLocks noGrp="1"/>
          </p:cNvSpPr>
          <p:nvPr>
            <p:ph type="title"/>
          </p:nvPr>
        </p:nvSpPr>
        <p:spPr>
          <a:xfrm>
            <a:off x="838200" y="337932"/>
            <a:ext cx="10515600" cy="1325563"/>
          </a:xfrm>
        </p:spPr>
        <p:txBody>
          <a:bodyPr/>
          <a:lstStyle/>
          <a:p>
            <a:r>
              <a:rPr lang="en-US" b="1" dirty="0">
                <a:solidFill>
                  <a:schemeClr val="accent4">
                    <a:lumMod val="60000"/>
                    <a:lumOff val="40000"/>
                  </a:schemeClr>
                </a:solidFill>
                <a:latin typeface="Bradley Hand ITC" panose="03070402050302030203" pitchFamily="66" charset="0"/>
              </a:rPr>
              <a:t>Poem Thoughts?</a:t>
            </a:r>
          </a:p>
        </p:txBody>
      </p:sp>
      <p:sp>
        <p:nvSpPr>
          <p:cNvPr id="3" name="Content Placeholder 2">
            <a:extLst>
              <a:ext uri="{FF2B5EF4-FFF2-40B4-BE49-F238E27FC236}">
                <a16:creationId xmlns:a16="http://schemas.microsoft.com/office/drawing/2014/main" id="{307F89E9-9AEE-4693-A234-040D2DF9652B}"/>
              </a:ext>
            </a:extLst>
          </p:cNvPr>
          <p:cNvSpPr>
            <a:spLocks noGrp="1"/>
          </p:cNvSpPr>
          <p:nvPr>
            <p:ph idx="1"/>
          </p:nvPr>
        </p:nvSpPr>
        <p:spPr>
          <a:xfrm>
            <a:off x="705679" y="1759363"/>
            <a:ext cx="10515600" cy="4760705"/>
          </a:xfrm>
        </p:spPr>
        <p:txBody>
          <a:bodyPr>
            <a:normAutofit lnSpcReduction="10000"/>
          </a:bodyPr>
          <a:lstStyle/>
          <a:p>
            <a:pPr marL="0" indent="0">
              <a:buNone/>
            </a:pPr>
            <a:r>
              <a:rPr lang="en-US" sz="2400" dirty="0"/>
              <a:t>To begin with just the title, I thought the poem would have something to do with appreciating and taking care of the body. I thought it would involve having much self-love and treating yourself with the upmost respect.</a:t>
            </a:r>
          </a:p>
          <a:p>
            <a:pPr marL="0" indent="0">
              <a:buNone/>
            </a:pPr>
            <a:r>
              <a:rPr lang="en-US" sz="3200" dirty="0">
                <a:solidFill>
                  <a:srgbClr val="FF0000"/>
                </a:solidFill>
              </a:rPr>
              <a:t>Words Researched</a:t>
            </a:r>
            <a:r>
              <a:rPr lang="en-US" sz="3200" dirty="0"/>
              <a:t>:</a:t>
            </a:r>
          </a:p>
          <a:p>
            <a:pPr marL="0" indent="0">
              <a:buNone/>
            </a:pPr>
            <a:r>
              <a:rPr lang="en-US" sz="2400" dirty="0">
                <a:solidFill>
                  <a:srgbClr val="92D050"/>
                </a:solidFill>
              </a:rPr>
              <a:t>Balks account- </a:t>
            </a:r>
            <a:r>
              <a:rPr lang="en-US" sz="2400" dirty="0"/>
              <a:t>to stop at an obstacle</a:t>
            </a:r>
          </a:p>
          <a:p>
            <a:pPr marL="0" indent="0">
              <a:buNone/>
            </a:pPr>
            <a:r>
              <a:rPr lang="en-US" sz="2400" dirty="0">
                <a:solidFill>
                  <a:srgbClr val="92D050"/>
                </a:solidFill>
              </a:rPr>
              <a:t>Limpid</a:t>
            </a:r>
            <a:r>
              <a:rPr lang="en-US" sz="2400" dirty="0"/>
              <a:t>: free of anything that darkens</a:t>
            </a:r>
          </a:p>
          <a:p>
            <a:pPr marL="0" indent="0">
              <a:buNone/>
            </a:pPr>
            <a:r>
              <a:rPr lang="en-US" sz="2400" dirty="0">
                <a:solidFill>
                  <a:srgbClr val="92D050"/>
                </a:solidFill>
              </a:rPr>
              <a:t>Partition</a:t>
            </a:r>
            <a:r>
              <a:rPr lang="en-US" sz="2400" dirty="0"/>
              <a:t>: to divide into parts</a:t>
            </a:r>
          </a:p>
          <a:p>
            <a:pPr marL="0" indent="0">
              <a:buNone/>
            </a:pPr>
            <a:r>
              <a:rPr lang="en-US" sz="3200" dirty="0">
                <a:solidFill>
                  <a:srgbClr val="FF0000"/>
                </a:solidFill>
              </a:rPr>
              <a:t>Figuring it out:</a:t>
            </a:r>
          </a:p>
          <a:p>
            <a:pPr marL="0" indent="0">
              <a:buNone/>
            </a:pPr>
            <a:r>
              <a:rPr lang="en-US" sz="2400" dirty="0">
                <a:solidFill>
                  <a:srgbClr val="FF0000"/>
                </a:solidFill>
              </a:rPr>
              <a:t> </a:t>
            </a:r>
            <a:r>
              <a:rPr lang="en-US" sz="2400" dirty="0"/>
              <a:t>To analyze Whitman’s longest and most specific poem, I had to break the poem down line by line. To understand the message it was trying to convey, I read slowly and had to realize what each word meant individually, and then what they meant in the grouping of sentences.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a:p>
            <a:pPr marL="0" indent="0">
              <a:buNone/>
            </a:pPr>
            <a:endParaRPr lang="en-US" dirty="0"/>
          </a:p>
        </p:txBody>
      </p:sp>
      <p:sp>
        <p:nvSpPr>
          <p:cNvPr id="5" name="Thought Bubble: Cloud 4">
            <a:extLst>
              <a:ext uri="{FF2B5EF4-FFF2-40B4-BE49-F238E27FC236}">
                <a16:creationId xmlns:a16="http://schemas.microsoft.com/office/drawing/2014/main" id="{BE28C90C-75A3-40DB-A8A4-DC7A8F817801}"/>
              </a:ext>
            </a:extLst>
          </p:cNvPr>
          <p:cNvSpPr/>
          <p:nvPr/>
        </p:nvSpPr>
        <p:spPr>
          <a:xfrm rot="261414">
            <a:off x="9612174" y="94304"/>
            <a:ext cx="2533135" cy="1325563"/>
          </a:xfrm>
          <a:prstGeom prst="cloud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4375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F684B-8906-4EE8-9ACD-ACB7F9CDAD7C}"/>
              </a:ext>
            </a:extLst>
          </p:cNvPr>
          <p:cNvSpPr>
            <a:spLocks noGrp="1"/>
          </p:cNvSpPr>
          <p:nvPr>
            <p:ph type="title"/>
          </p:nvPr>
        </p:nvSpPr>
        <p:spPr/>
        <p:txBody>
          <a:bodyPr/>
          <a:lstStyle/>
          <a:p>
            <a:pPr algn="ctr"/>
            <a:r>
              <a:rPr lang="en-US" dirty="0">
                <a:solidFill>
                  <a:srgbClr val="C00000"/>
                </a:solidFill>
                <a:latin typeface="Bradley Hand ITC" panose="03070402050302030203" pitchFamily="66" charset="0"/>
              </a:rPr>
              <a:t>Summary</a:t>
            </a:r>
          </a:p>
        </p:txBody>
      </p:sp>
      <p:sp>
        <p:nvSpPr>
          <p:cNvPr id="3" name="Content Placeholder 2">
            <a:extLst>
              <a:ext uri="{FF2B5EF4-FFF2-40B4-BE49-F238E27FC236}">
                <a16:creationId xmlns:a16="http://schemas.microsoft.com/office/drawing/2014/main" id="{B06A7199-0759-453A-B9FB-7FFE4DD32AA7}"/>
              </a:ext>
            </a:extLst>
          </p:cNvPr>
          <p:cNvSpPr>
            <a:spLocks noGrp="1"/>
          </p:cNvSpPr>
          <p:nvPr>
            <p:ph idx="1"/>
          </p:nvPr>
        </p:nvSpPr>
        <p:spPr>
          <a:xfrm>
            <a:off x="838200" y="1767169"/>
            <a:ext cx="10515600" cy="4351338"/>
          </a:xfrm>
        </p:spPr>
        <p:txBody>
          <a:bodyPr>
            <a:normAutofit/>
          </a:bodyPr>
          <a:lstStyle/>
          <a:p>
            <a:pPr marL="0" indent="0">
              <a:buNone/>
            </a:pPr>
            <a:r>
              <a:rPr lang="en-US" sz="2000" dirty="0"/>
              <a:t>	Throughout the whole poem, Whitman celebrates the natural beauty of both the male and female body. Section 1 describes how the body has a very special link to the soul and how evil can infiltrate the body and ruin the beauty of it. Section 2 expresses how the bodies of every male and female are flawless and how they’re beauty can’t matched. He then goes on to describes the  perfect gestures of all people like swimmers, babies, and laborers. In the third section describes a farmer he once knew that was very beautiful and could have anyone he wanted. The fourth section elaborates on how being around people that are “beautiful and curious” is good for the soul. Section 5 is about the women’s beautiful body but, very sexually explicit as it goes into detail about various sexual acts. It also explains how her body is beautiful because it can bare a child ad create generations. Section 6 is about males and how they much power and pride. This sections also explains how both genders have their important positions and how they should be equal. Sections 7 &amp; 8 are describing slave’s bodies at an auction. He then goes back into how everyone should be equal. The last sections describes the many parts of the body and their functions and also comes to the conclusion that the body and soul are one unit and they can’t function without one another.</a:t>
            </a:r>
          </a:p>
        </p:txBody>
      </p:sp>
      <p:pic>
        <p:nvPicPr>
          <p:cNvPr id="5" name="Graphic 4" descr="Confetti ball">
            <a:extLst>
              <a:ext uri="{FF2B5EF4-FFF2-40B4-BE49-F238E27FC236}">
                <a16:creationId xmlns:a16="http://schemas.microsoft.com/office/drawing/2014/main" id="{4358406E-4E1E-4F02-BF78-4F3BEBC376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998349" y="288644"/>
            <a:ext cx="1355451" cy="1355451"/>
          </a:xfrm>
          <a:prstGeom prst="rect">
            <a:avLst/>
          </a:prstGeom>
        </p:spPr>
      </p:pic>
      <p:pic>
        <p:nvPicPr>
          <p:cNvPr id="7" name="Graphic 6" descr="Confetti ball">
            <a:extLst>
              <a:ext uri="{FF2B5EF4-FFF2-40B4-BE49-F238E27FC236}">
                <a16:creationId xmlns:a16="http://schemas.microsoft.com/office/drawing/2014/main" id="{96C8B853-DFF4-47E5-AB3A-78B8A06507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68876" y="390036"/>
            <a:ext cx="1319361" cy="1319361"/>
          </a:xfrm>
          <a:prstGeom prst="rect">
            <a:avLst/>
          </a:prstGeom>
        </p:spPr>
      </p:pic>
      <p:pic>
        <p:nvPicPr>
          <p:cNvPr id="9" name="Graphic 8" descr="Group success">
            <a:extLst>
              <a:ext uri="{FF2B5EF4-FFF2-40B4-BE49-F238E27FC236}">
                <a16:creationId xmlns:a16="http://schemas.microsoft.com/office/drawing/2014/main" id="{8913365C-F9CD-4902-B619-2BE517776E9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854" y="5795511"/>
            <a:ext cx="1169080" cy="1169080"/>
          </a:xfrm>
          <a:prstGeom prst="rect">
            <a:avLst/>
          </a:prstGeom>
        </p:spPr>
      </p:pic>
      <p:pic>
        <p:nvPicPr>
          <p:cNvPr id="10" name="Graphic 9" descr="Group success">
            <a:extLst>
              <a:ext uri="{FF2B5EF4-FFF2-40B4-BE49-F238E27FC236}">
                <a16:creationId xmlns:a16="http://schemas.microsoft.com/office/drawing/2014/main" id="{B5F16D06-B29E-4017-A34B-CA83C921F5E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09977" y="5802192"/>
            <a:ext cx="1169080" cy="1169080"/>
          </a:xfrm>
          <a:prstGeom prst="rect">
            <a:avLst/>
          </a:prstGeom>
        </p:spPr>
      </p:pic>
      <p:pic>
        <p:nvPicPr>
          <p:cNvPr id="11" name="Graphic 10" descr="Group success">
            <a:extLst>
              <a:ext uri="{FF2B5EF4-FFF2-40B4-BE49-F238E27FC236}">
                <a16:creationId xmlns:a16="http://schemas.microsoft.com/office/drawing/2014/main" id="{20B4D1D7-AACD-4C8E-8ACB-1E4DD7B13F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995580" y="5808873"/>
            <a:ext cx="1169080" cy="1169080"/>
          </a:xfrm>
          <a:prstGeom prst="rect">
            <a:avLst/>
          </a:prstGeom>
        </p:spPr>
      </p:pic>
      <p:pic>
        <p:nvPicPr>
          <p:cNvPr id="12" name="Graphic 11" descr="Group success">
            <a:extLst>
              <a:ext uri="{FF2B5EF4-FFF2-40B4-BE49-F238E27FC236}">
                <a16:creationId xmlns:a16="http://schemas.microsoft.com/office/drawing/2014/main" id="{5FC54F51-DF81-452A-A66D-066C2DF7FF3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002473" y="5815554"/>
            <a:ext cx="1169080" cy="1169080"/>
          </a:xfrm>
          <a:prstGeom prst="rect">
            <a:avLst/>
          </a:prstGeom>
        </p:spPr>
      </p:pic>
      <p:pic>
        <p:nvPicPr>
          <p:cNvPr id="13" name="Graphic 12" descr="Group success">
            <a:extLst>
              <a:ext uri="{FF2B5EF4-FFF2-40B4-BE49-F238E27FC236}">
                <a16:creationId xmlns:a16="http://schemas.microsoft.com/office/drawing/2014/main" id="{6F7A6837-D01A-4B36-9A96-7235CED28F9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988076" y="5816544"/>
            <a:ext cx="1169080" cy="1169080"/>
          </a:xfrm>
          <a:prstGeom prst="rect">
            <a:avLst/>
          </a:prstGeom>
        </p:spPr>
      </p:pic>
      <p:pic>
        <p:nvPicPr>
          <p:cNvPr id="14" name="Graphic 13" descr="Group success">
            <a:extLst>
              <a:ext uri="{FF2B5EF4-FFF2-40B4-BE49-F238E27FC236}">
                <a16:creationId xmlns:a16="http://schemas.microsoft.com/office/drawing/2014/main" id="{F7D8D76E-1A91-43D1-B6C1-1DDE997AE9E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958163" y="5815554"/>
            <a:ext cx="1169080" cy="1169080"/>
          </a:xfrm>
          <a:prstGeom prst="rect">
            <a:avLst/>
          </a:prstGeom>
        </p:spPr>
      </p:pic>
      <p:pic>
        <p:nvPicPr>
          <p:cNvPr id="15" name="Graphic 14" descr="Group success">
            <a:extLst>
              <a:ext uri="{FF2B5EF4-FFF2-40B4-BE49-F238E27FC236}">
                <a16:creationId xmlns:a16="http://schemas.microsoft.com/office/drawing/2014/main" id="{F93E0CD7-0EFB-4CA9-A0B5-BC6FEC1EACC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929538" y="5818434"/>
            <a:ext cx="1169080" cy="1169080"/>
          </a:xfrm>
          <a:prstGeom prst="rect">
            <a:avLst/>
          </a:prstGeom>
        </p:spPr>
      </p:pic>
      <p:pic>
        <p:nvPicPr>
          <p:cNvPr id="16" name="Graphic 15" descr="Group success">
            <a:extLst>
              <a:ext uri="{FF2B5EF4-FFF2-40B4-BE49-F238E27FC236}">
                <a16:creationId xmlns:a16="http://schemas.microsoft.com/office/drawing/2014/main" id="{1A1E05B3-2BCF-44C3-92FF-085386BC8F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928754" y="5813223"/>
            <a:ext cx="1164730" cy="1164730"/>
          </a:xfrm>
          <a:prstGeom prst="rect">
            <a:avLst/>
          </a:prstGeom>
        </p:spPr>
      </p:pic>
      <p:pic>
        <p:nvPicPr>
          <p:cNvPr id="17" name="Graphic 16" descr="Group success">
            <a:extLst>
              <a:ext uri="{FF2B5EF4-FFF2-40B4-BE49-F238E27FC236}">
                <a16:creationId xmlns:a16="http://schemas.microsoft.com/office/drawing/2014/main" id="{D281EDC0-FAF0-4D01-89AB-E5462736EB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927876" y="5818434"/>
            <a:ext cx="1164731" cy="1164731"/>
          </a:xfrm>
          <a:prstGeom prst="rect">
            <a:avLst/>
          </a:prstGeom>
        </p:spPr>
      </p:pic>
      <p:pic>
        <p:nvPicPr>
          <p:cNvPr id="20" name="Graphic 19" descr="Group success">
            <a:extLst>
              <a:ext uri="{FF2B5EF4-FFF2-40B4-BE49-F238E27FC236}">
                <a16:creationId xmlns:a16="http://schemas.microsoft.com/office/drawing/2014/main" id="{1F67AFAF-55BB-4715-BDA3-6255881F004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924124" y="5819903"/>
            <a:ext cx="1164731" cy="1164731"/>
          </a:xfrm>
          <a:prstGeom prst="rect">
            <a:avLst/>
          </a:prstGeom>
        </p:spPr>
      </p:pic>
      <p:pic>
        <p:nvPicPr>
          <p:cNvPr id="22" name="Graphic 21" descr="Group success">
            <a:extLst>
              <a:ext uri="{FF2B5EF4-FFF2-40B4-BE49-F238E27FC236}">
                <a16:creationId xmlns:a16="http://schemas.microsoft.com/office/drawing/2014/main" id="{42D3FDF8-4051-40A7-8475-56A22B3A526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916023" y="5808873"/>
            <a:ext cx="1169080" cy="1169080"/>
          </a:xfrm>
          <a:prstGeom prst="rect">
            <a:avLst/>
          </a:prstGeom>
        </p:spPr>
      </p:pic>
      <p:pic>
        <p:nvPicPr>
          <p:cNvPr id="23" name="Graphic 22" descr="Group success">
            <a:extLst>
              <a:ext uri="{FF2B5EF4-FFF2-40B4-BE49-F238E27FC236}">
                <a16:creationId xmlns:a16="http://schemas.microsoft.com/office/drawing/2014/main" id="{295BD3B0-AFCD-4D43-9DBD-32E08E779EB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912220" y="5802192"/>
            <a:ext cx="1169080" cy="1169080"/>
          </a:xfrm>
          <a:prstGeom prst="rect">
            <a:avLst/>
          </a:prstGeom>
        </p:spPr>
      </p:pic>
    </p:spTree>
    <p:extLst>
      <p:ext uri="{BB962C8B-B14F-4D97-AF65-F5344CB8AC3E}">
        <p14:creationId xmlns:p14="http://schemas.microsoft.com/office/powerpoint/2010/main" val="692794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D3DC9-1DEC-4AD1-8830-585EA01033D5}"/>
              </a:ext>
            </a:extLst>
          </p:cNvPr>
          <p:cNvSpPr>
            <a:spLocks noGrp="1"/>
          </p:cNvSpPr>
          <p:nvPr>
            <p:ph type="title"/>
          </p:nvPr>
        </p:nvSpPr>
        <p:spPr>
          <a:xfrm>
            <a:off x="838200" y="98503"/>
            <a:ext cx="10515600" cy="1325563"/>
          </a:xfrm>
        </p:spPr>
        <p:txBody>
          <a:bodyPr/>
          <a:lstStyle/>
          <a:p>
            <a:r>
              <a:rPr lang="en-US" dirty="0">
                <a:solidFill>
                  <a:srgbClr val="FFFF00"/>
                </a:solidFill>
                <a:latin typeface="Bradley Hand ITC" panose="03070402050302030203" pitchFamily="66" charset="0"/>
              </a:rPr>
              <a:t>Poetic Devices</a:t>
            </a:r>
          </a:p>
        </p:txBody>
      </p:sp>
      <p:sp>
        <p:nvSpPr>
          <p:cNvPr id="3" name="Content Placeholder 2">
            <a:extLst>
              <a:ext uri="{FF2B5EF4-FFF2-40B4-BE49-F238E27FC236}">
                <a16:creationId xmlns:a16="http://schemas.microsoft.com/office/drawing/2014/main" id="{D3005977-EDED-4B1B-9C3E-9E964ADA5FD7}"/>
              </a:ext>
            </a:extLst>
          </p:cNvPr>
          <p:cNvSpPr>
            <a:spLocks noGrp="1"/>
          </p:cNvSpPr>
          <p:nvPr>
            <p:ph idx="1"/>
          </p:nvPr>
        </p:nvSpPr>
        <p:spPr>
          <a:xfrm>
            <a:off x="838200" y="1139252"/>
            <a:ext cx="10515600" cy="5217593"/>
          </a:xfrm>
        </p:spPr>
        <p:txBody>
          <a:bodyPr>
            <a:normAutofit fontScale="92500" lnSpcReduction="10000"/>
          </a:bodyPr>
          <a:lstStyle/>
          <a:p>
            <a:pPr marL="0" indent="0">
              <a:buNone/>
            </a:pPr>
            <a:r>
              <a:rPr lang="en-US" sz="3000" dirty="0">
                <a:solidFill>
                  <a:srgbClr val="66FFFF"/>
                </a:solidFill>
              </a:rPr>
              <a:t>Free Verse</a:t>
            </a:r>
            <a:r>
              <a:rPr lang="en-US" sz="2400" dirty="0">
                <a:solidFill>
                  <a:srgbClr val="66FFFF"/>
                </a:solidFill>
              </a:rPr>
              <a:t>: </a:t>
            </a:r>
            <a:r>
              <a:rPr lang="en-US" sz="2400" dirty="0"/>
              <a:t>This poem is free verse because the poem has no rhythm or rhyming words. Whitman continues his thoughts in the next sentence instead of rhyming them.</a:t>
            </a:r>
          </a:p>
          <a:p>
            <a:pPr marL="0" indent="0">
              <a:buNone/>
            </a:pPr>
            <a:r>
              <a:rPr lang="en-US" sz="3000" dirty="0">
                <a:solidFill>
                  <a:srgbClr val="66FFFF"/>
                </a:solidFill>
              </a:rPr>
              <a:t>Metaphors: </a:t>
            </a:r>
            <a:r>
              <a:rPr lang="en-US" sz="2400" dirty="0"/>
              <a:t>Whitman uses metaphors to describe people in greater detail. </a:t>
            </a:r>
            <a:r>
              <a:rPr lang="en-US" sz="2400" dirty="0">
                <a:solidFill>
                  <a:srgbClr val="FF0000"/>
                </a:solidFill>
              </a:rPr>
              <a:t>Ex. “To see pass conveys as much as the best poem.” </a:t>
            </a:r>
            <a:r>
              <a:rPr lang="en-US" sz="2400" dirty="0"/>
              <a:t>Here he compares this man’s walk to reading a good poem.</a:t>
            </a:r>
          </a:p>
          <a:p>
            <a:pPr marL="0" indent="0">
              <a:buNone/>
            </a:pPr>
            <a:r>
              <a:rPr lang="en-US" sz="3000" dirty="0">
                <a:solidFill>
                  <a:srgbClr val="66FFFF"/>
                </a:solidFill>
              </a:rPr>
              <a:t>Imagery:</a:t>
            </a:r>
            <a:r>
              <a:rPr lang="en-US" sz="2400" dirty="0">
                <a:solidFill>
                  <a:srgbClr val="66FFFF"/>
                </a:solidFill>
              </a:rPr>
              <a:t> </a:t>
            </a:r>
            <a:r>
              <a:rPr lang="en-US" sz="2400" dirty="0"/>
              <a:t>Throughout the whole poem, there are many examples of imagery in the way Whitman describes people and their bodies. </a:t>
            </a:r>
            <a:r>
              <a:rPr lang="en-US" sz="2400" dirty="0">
                <a:solidFill>
                  <a:srgbClr val="FF0000"/>
                </a:solidFill>
              </a:rPr>
              <a:t>Ex. “The group of laborers seated at noon-time with their open dinner-kettles.”</a:t>
            </a:r>
          </a:p>
          <a:p>
            <a:pPr marL="0" indent="0" fontAlgn="base">
              <a:buNone/>
            </a:pPr>
            <a:r>
              <a:rPr lang="en-US" sz="3000" dirty="0">
                <a:solidFill>
                  <a:srgbClr val="66FFFF"/>
                </a:solidFill>
              </a:rPr>
              <a:t>Anaphora: </a:t>
            </a:r>
            <a:r>
              <a:rPr lang="en-US" sz="2400" dirty="0"/>
              <a:t>Whitman uses this effect to show that the details of what he’s describing are important to his piece. </a:t>
            </a:r>
            <a:r>
              <a:rPr lang="en-US" sz="2400" dirty="0">
                <a:solidFill>
                  <a:srgbClr val="FF0000"/>
                </a:solidFill>
              </a:rPr>
              <a:t>Ex. “She is in her place and moves with perfect balance, She is all things duly </a:t>
            </a:r>
            <a:r>
              <a:rPr lang="en-US" sz="2400" dirty="0" err="1">
                <a:solidFill>
                  <a:srgbClr val="FF0000"/>
                </a:solidFill>
              </a:rPr>
              <a:t>veil’d</a:t>
            </a:r>
            <a:r>
              <a:rPr lang="en-US" sz="2400" dirty="0">
                <a:solidFill>
                  <a:srgbClr val="FF0000"/>
                </a:solidFill>
              </a:rPr>
              <a:t>, she is both passive and active, She is to conceive daughters as well as sons, and sons as well as daughters.”</a:t>
            </a:r>
          </a:p>
          <a:p>
            <a:pPr marL="0" indent="0" fontAlgn="base">
              <a:buNone/>
            </a:pPr>
            <a:r>
              <a:rPr lang="en-US" sz="3000" dirty="0">
                <a:solidFill>
                  <a:srgbClr val="66FFFF"/>
                </a:solidFill>
              </a:rPr>
              <a:t>Repetition:</a:t>
            </a:r>
            <a:r>
              <a:rPr lang="en-US" sz="2400" dirty="0"/>
              <a:t> This is used to show that Whitman’s message is of importance and remembered. </a:t>
            </a:r>
            <a:r>
              <a:rPr lang="en-US" sz="2400" dirty="0">
                <a:solidFill>
                  <a:srgbClr val="FF0000"/>
                </a:solidFill>
              </a:rPr>
              <a:t>Ex. “Soul”, “Love”, “Body”</a:t>
            </a:r>
            <a:br>
              <a:rPr lang="en-US" sz="2400" dirty="0">
                <a:solidFill>
                  <a:srgbClr val="FF0000"/>
                </a:solidFill>
              </a:rPr>
            </a:br>
            <a:endParaRPr lang="en-US" sz="2400" dirty="0">
              <a:solidFill>
                <a:srgbClr val="FF0000"/>
              </a:solidFill>
            </a:endParaRPr>
          </a:p>
          <a:p>
            <a:pPr marL="0" indent="0">
              <a:buNone/>
            </a:pPr>
            <a:endParaRPr lang="en-US" sz="2400" dirty="0">
              <a:solidFill>
                <a:srgbClr val="66FFFF"/>
              </a:solidFill>
            </a:endParaRPr>
          </a:p>
          <a:p>
            <a:pPr marL="0" indent="0">
              <a:buNone/>
            </a:pPr>
            <a:endParaRPr lang="en-US" dirty="0"/>
          </a:p>
          <a:p>
            <a:pPr marL="0" indent="0">
              <a:buNone/>
            </a:pPr>
            <a:endParaRPr lang="en-US" dirty="0"/>
          </a:p>
        </p:txBody>
      </p:sp>
      <p:pic>
        <p:nvPicPr>
          <p:cNvPr id="5" name="Graphic 4" descr="Head with gears">
            <a:extLst>
              <a:ext uri="{FF2B5EF4-FFF2-40B4-BE49-F238E27FC236}">
                <a16:creationId xmlns:a16="http://schemas.microsoft.com/office/drawing/2014/main" id="{1E4008A9-A324-4970-89CA-FB2AAF93A4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324349" y="122061"/>
            <a:ext cx="1119981" cy="1119981"/>
          </a:xfrm>
          <a:prstGeom prst="rect">
            <a:avLst/>
          </a:prstGeom>
        </p:spPr>
      </p:pic>
      <p:pic>
        <p:nvPicPr>
          <p:cNvPr id="7" name="Graphic 6" descr="Marketing">
            <a:extLst>
              <a:ext uri="{FF2B5EF4-FFF2-40B4-BE49-F238E27FC236}">
                <a16:creationId xmlns:a16="http://schemas.microsoft.com/office/drawing/2014/main" id="{6D5897BC-AE58-424D-9A29-BA86CDBDB27C}"/>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428955" y="5598814"/>
            <a:ext cx="1029493" cy="1029493"/>
          </a:xfrm>
          <a:prstGeom prst="rect">
            <a:avLst/>
          </a:prstGeom>
        </p:spPr>
      </p:pic>
    </p:spTree>
    <p:extLst>
      <p:ext uri="{BB962C8B-B14F-4D97-AF65-F5344CB8AC3E}">
        <p14:creationId xmlns:p14="http://schemas.microsoft.com/office/powerpoint/2010/main" val="313401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0873D-9749-49AD-9227-DBFEE0BDD009}"/>
              </a:ext>
            </a:extLst>
          </p:cNvPr>
          <p:cNvSpPr>
            <a:spLocks noGrp="1"/>
          </p:cNvSpPr>
          <p:nvPr>
            <p:ph type="title"/>
          </p:nvPr>
        </p:nvSpPr>
        <p:spPr/>
        <p:txBody>
          <a:bodyPr/>
          <a:lstStyle/>
          <a:p>
            <a:r>
              <a:rPr lang="en-US" dirty="0"/>
              <a:t> </a:t>
            </a:r>
            <a:r>
              <a:rPr lang="en-US" dirty="0">
                <a:solidFill>
                  <a:srgbClr val="990099"/>
                </a:solidFill>
                <a:latin typeface="Bradley Hand ITC" panose="03070402050302030203" pitchFamily="66" charset="0"/>
              </a:rPr>
              <a:t>Time Period</a:t>
            </a:r>
          </a:p>
        </p:txBody>
      </p:sp>
      <p:sp>
        <p:nvSpPr>
          <p:cNvPr id="3" name="Content Placeholder 2">
            <a:extLst>
              <a:ext uri="{FF2B5EF4-FFF2-40B4-BE49-F238E27FC236}">
                <a16:creationId xmlns:a16="http://schemas.microsoft.com/office/drawing/2014/main" id="{B170C5E6-2B4D-4CEA-8465-1E2F0D806B39}"/>
              </a:ext>
            </a:extLst>
          </p:cNvPr>
          <p:cNvSpPr>
            <a:spLocks noGrp="1"/>
          </p:cNvSpPr>
          <p:nvPr>
            <p:ph idx="1"/>
          </p:nvPr>
        </p:nvSpPr>
        <p:spPr/>
        <p:txBody>
          <a:bodyPr/>
          <a:lstStyle/>
          <a:p>
            <a:pPr marL="0" indent="0">
              <a:buNone/>
            </a:pPr>
            <a:r>
              <a:rPr lang="en-US" dirty="0"/>
              <a:t>“I Sing the Body Electric” discusses themes of men and women being equal, getting to know yourself physically, and being in touch with your sexuality. All of these topics were taboo or simply not up for discussion. With Whitman writing about them it caused and uproar of responses, positive and negative, but this got people to talk. I feel that this was the start of some major revolutions like, Women Suffrage and Body Positivity. When people started to have the mindset that everyone was equal, this paved the way for everyone to have the same opportunities and dreams without any obstacle standing in their way.</a:t>
            </a:r>
          </a:p>
        </p:txBody>
      </p:sp>
      <p:pic>
        <p:nvPicPr>
          <p:cNvPr id="5" name="Graphic 4" descr="Male">
            <a:extLst>
              <a:ext uri="{FF2B5EF4-FFF2-40B4-BE49-F238E27FC236}">
                <a16:creationId xmlns:a16="http://schemas.microsoft.com/office/drawing/2014/main" id="{C9BCB04A-79A0-42EB-91CB-B0977CE3FB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52399" y="5624512"/>
            <a:ext cx="1104901" cy="1104901"/>
          </a:xfrm>
          <a:prstGeom prst="rect">
            <a:avLst/>
          </a:prstGeom>
        </p:spPr>
      </p:pic>
      <p:pic>
        <p:nvPicPr>
          <p:cNvPr id="7" name="Graphic 6" descr="Female">
            <a:extLst>
              <a:ext uri="{FF2B5EF4-FFF2-40B4-BE49-F238E27FC236}">
                <a16:creationId xmlns:a16="http://schemas.microsoft.com/office/drawing/2014/main" id="{BE18FA61-4CD5-4DCE-B8F5-053DED9D1679}"/>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796587" y="396081"/>
            <a:ext cx="914400" cy="914400"/>
          </a:xfrm>
          <a:prstGeom prst="rect">
            <a:avLst/>
          </a:prstGeom>
        </p:spPr>
      </p:pic>
      <p:pic>
        <p:nvPicPr>
          <p:cNvPr id="9" name="Graphic 8" descr="Scales of justice">
            <a:extLst>
              <a:ext uri="{FF2B5EF4-FFF2-40B4-BE49-F238E27FC236}">
                <a16:creationId xmlns:a16="http://schemas.microsoft.com/office/drawing/2014/main" id="{CA42EE97-1F55-48CE-A23C-18693A042F12}"/>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231482" y="396081"/>
            <a:ext cx="914400" cy="914400"/>
          </a:xfrm>
          <a:prstGeom prst="rect">
            <a:avLst/>
          </a:prstGeom>
        </p:spPr>
      </p:pic>
    </p:spTree>
    <p:extLst>
      <p:ext uri="{BB962C8B-B14F-4D97-AF65-F5344CB8AC3E}">
        <p14:creationId xmlns:p14="http://schemas.microsoft.com/office/powerpoint/2010/main" val="224751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21FF1-69EE-4CB4-B484-D6E4AADA0EE6}"/>
              </a:ext>
            </a:extLst>
          </p:cNvPr>
          <p:cNvSpPr>
            <a:spLocks noGrp="1"/>
          </p:cNvSpPr>
          <p:nvPr>
            <p:ph type="title"/>
          </p:nvPr>
        </p:nvSpPr>
        <p:spPr/>
        <p:txBody>
          <a:bodyPr/>
          <a:lstStyle/>
          <a:p>
            <a:endParaRPr lang="en-US" dirty="0"/>
          </a:p>
        </p:txBody>
      </p:sp>
      <p:pic>
        <p:nvPicPr>
          <p:cNvPr id="5" name="Content Placeholder 4" descr="An old photo of a person&#10;&#10;Description automatically generated">
            <a:extLst>
              <a:ext uri="{FF2B5EF4-FFF2-40B4-BE49-F238E27FC236}">
                <a16:creationId xmlns:a16="http://schemas.microsoft.com/office/drawing/2014/main" id="{F831E83A-1B23-42DB-9064-9A01019A9D11}"/>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0" y="0"/>
            <a:ext cx="12192000" cy="7115175"/>
          </a:xfrm>
        </p:spPr>
      </p:pic>
      <p:sp>
        <p:nvSpPr>
          <p:cNvPr id="7" name="TextBox 6">
            <a:extLst>
              <a:ext uri="{FF2B5EF4-FFF2-40B4-BE49-F238E27FC236}">
                <a16:creationId xmlns:a16="http://schemas.microsoft.com/office/drawing/2014/main" id="{EC7118A7-70A8-407C-A5A0-0611423074A1}"/>
              </a:ext>
            </a:extLst>
          </p:cNvPr>
          <p:cNvSpPr txBox="1"/>
          <p:nvPr/>
        </p:nvSpPr>
        <p:spPr>
          <a:xfrm>
            <a:off x="314325" y="200025"/>
            <a:ext cx="3357563" cy="2585323"/>
          </a:xfrm>
          <a:prstGeom prst="rect">
            <a:avLst/>
          </a:prstGeom>
          <a:noFill/>
        </p:spPr>
        <p:txBody>
          <a:bodyPr wrap="square" rtlCol="0">
            <a:spAutoFit/>
          </a:bodyPr>
          <a:lstStyle/>
          <a:p>
            <a:r>
              <a:rPr lang="en-US" sz="5400" dirty="0">
                <a:solidFill>
                  <a:srgbClr val="FF0000"/>
                </a:solidFill>
              </a:rPr>
              <a:t>I Sing the Body Electric</a:t>
            </a:r>
          </a:p>
        </p:txBody>
      </p:sp>
      <p:sp>
        <p:nvSpPr>
          <p:cNvPr id="8" name="TextBox 7">
            <a:extLst>
              <a:ext uri="{FF2B5EF4-FFF2-40B4-BE49-F238E27FC236}">
                <a16:creationId xmlns:a16="http://schemas.microsoft.com/office/drawing/2014/main" id="{A741E7F8-B7C8-4819-9570-A254E4DDEA3F}"/>
              </a:ext>
            </a:extLst>
          </p:cNvPr>
          <p:cNvSpPr txBox="1"/>
          <p:nvPr/>
        </p:nvSpPr>
        <p:spPr>
          <a:xfrm>
            <a:off x="314325" y="3107173"/>
            <a:ext cx="3114675" cy="923330"/>
          </a:xfrm>
          <a:prstGeom prst="rect">
            <a:avLst/>
          </a:prstGeom>
          <a:noFill/>
        </p:spPr>
        <p:txBody>
          <a:bodyPr wrap="square" rtlCol="0">
            <a:spAutoFit/>
          </a:bodyPr>
          <a:lstStyle/>
          <a:p>
            <a:r>
              <a:rPr lang="en-US">
                <a:hlinkClick r:id="rId4"/>
              </a:rPr>
              <a:t>https://www.poetryfoundation.org/poems/45472/i-sing-the-body-electric</a:t>
            </a:r>
            <a:endParaRPr lang="en-US" dirty="0"/>
          </a:p>
        </p:txBody>
      </p:sp>
    </p:spTree>
    <p:extLst>
      <p:ext uri="{BB962C8B-B14F-4D97-AF65-F5344CB8AC3E}">
        <p14:creationId xmlns:p14="http://schemas.microsoft.com/office/powerpoint/2010/main" val="28200427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313</TotalTime>
  <Words>467</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Algerian</vt:lpstr>
      <vt:lpstr>Arial</vt:lpstr>
      <vt:lpstr>Bradley Hand ITC</vt:lpstr>
      <vt:lpstr>Calibri</vt:lpstr>
      <vt:lpstr>Calibri Light</vt:lpstr>
      <vt:lpstr>Office Theme</vt:lpstr>
      <vt:lpstr>I Sing the Body Electric</vt:lpstr>
      <vt:lpstr>Poem Thoughts?</vt:lpstr>
      <vt:lpstr>Summary</vt:lpstr>
      <vt:lpstr>Poetic Devices</vt:lpstr>
      <vt:lpstr> Time Period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Sing the Body Electric</dc:title>
  <dc:creator>Christian White</dc:creator>
  <cp:lastModifiedBy>CARRIE THEOBALD</cp:lastModifiedBy>
  <cp:revision>28</cp:revision>
  <dcterms:created xsi:type="dcterms:W3CDTF">2020-01-13T06:33:39Z</dcterms:created>
  <dcterms:modified xsi:type="dcterms:W3CDTF">2020-01-14T15:50:40Z</dcterms:modified>
</cp:coreProperties>
</file>