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7" r:id="rId3"/>
    <p:sldId id="258" r:id="rId4"/>
    <p:sldId id="259"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1" d="100"/>
          <a:sy n="51" d="100"/>
        </p:scale>
        <p:origin x="27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345AE-C481-4F8C-9DB7-15B13ECCD0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034246-5DBE-493D-AFB5-D65D1F3363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672D8A-6CD8-4000-A277-114148830281}"/>
              </a:ext>
            </a:extLst>
          </p:cNvPr>
          <p:cNvSpPr>
            <a:spLocks noGrp="1"/>
          </p:cNvSpPr>
          <p:nvPr>
            <p:ph type="dt" sz="half" idx="10"/>
          </p:nvPr>
        </p:nvSpPr>
        <p:spPr/>
        <p:txBody>
          <a:bodyPr/>
          <a:lstStyle/>
          <a:p>
            <a:fld id="{9184DA70-C731-4C70-880D-CCD4705E623C}" type="datetime1">
              <a:rPr lang="en-US" smtClean="0"/>
              <a:t>1/14/2020</a:t>
            </a:fld>
            <a:endParaRPr lang="en-US" dirty="0"/>
          </a:p>
        </p:txBody>
      </p:sp>
      <p:sp>
        <p:nvSpPr>
          <p:cNvPr id="5" name="Footer Placeholder 4">
            <a:extLst>
              <a:ext uri="{FF2B5EF4-FFF2-40B4-BE49-F238E27FC236}">
                <a16:creationId xmlns:a16="http://schemas.microsoft.com/office/drawing/2014/main" id="{E17B8E83-F018-4E5D-BF09-4A22985EC2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9D4C79-3102-48A8-BFF2-34C1443A04E1}"/>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81506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C0EC0-6957-4DA9-B409-6C243F65CC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C718C2-8B0A-4E7F-A4F5-91C54743D0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F6823E-033C-49B7-A3FD-AA69BCDB72A0}"/>
              </a:ext>
            </a:extLst>
          </p:cNvPr>
          <p:cNvSpPr>
            <a:spLocks noGrp="1"/>
          </p:cNvSpPr>
          <p:nvPr>
            <p:ph type="dt" sz="half" idx="10"/>
          </p:nvPr>
        </p:nvSpPr>
        <p:spPr/>
        <p:txBody>
          <a:bodyPr/>
          <a:lstStyle/>
          <a:p>
            <a:fld id="{62D6E202-B606-4609-B914-27C9371A1F6D}" type="datetime1">
              <a:rPr lang="en-US" smtClean="0"/>
              <a:t>1/14/2020</a:t>
            </a:fld>
            <a:endParaRPr lang="en-US" dirty="0"/>
          </a:p>
        </p:txBody>
      </p:sp>
      <p:sp>
        <p:nvSpPr>
          <p:cNvPr id="5" name="Footer Placeholder 4">
            <a:extLst>
              <a:ext uri="{FF2B5EF4-FFF2-40B4-BE49-F238E27FC236}">
                <a16:creationId xmlns:a16="http://schemas.microsoft.com/office/drawing/2014/main" id="{7947AFC9-DBC5-4BE3-AE4D-A55C5FE3A1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66B2EE-D7ED-44C3-A1AC-94870BDABB7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5232377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D4BCC6-9721-4F67-9422-A9159D342D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A1B5E5-D761-4791-B75D-1B260118AA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951562-E2B2-40C4-BF75-BD713A851B69}"/>
              </a:ext>
            </a:extLst>
          </p:cNvPr>
          <p:cNvSpPr>
            <a:spLocks noGrp="1"/>
          </p:cNvSpPr>
          <p:nvPr>
            <p:ph type="dt" sz="half" idx="10"/>
          </p:nvPr>
        </p:nvSpPr>
        <p:spPr/>
        <p:txBody>
          <a:bodyPr/>
          <a:lstStyle/>
          <a:p>
            <a:fld id="{62D6E202-B606-4609-B914-27C9371A1F6D}" type="datetime1">
              <a:rPr lang="en-US" smtClean="0"/>
              <a:t>1/14/2020</a:t>
            </a:fld>
            <a:endParaRPr lang="en-US" dirty="0"/>
          </a:p>
        </p:txBody>
      </p:sp>
      <p:sp>
        <p:nvSpPr>
          <p:cNvPr id="5" name="Footer Placeholder 4">
            <a:extLst>
              <a:ext uri="{FF2B5EF4-FFF2-40B4-BE49-F238E27FC236}">
                <a16:creationId xmlns:a16="http://schemas.microsoft.com/office/drawing/2014/main" id="{B02DFE24-6A93-4387-AF8A-EA0389CD684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3939DE-A7CC-48DC-B95E-2BF2BA1F45F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5982137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D1082-FC82-4D1C-B25C-87B0808ED4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CF9576-36FF-42B4-9531-FBB2D7D6AE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9FCB65-282A-4743-B1E4-9E11C6B87F66}"/>
              </a:ext>
            </a:extLst>
          </p:cNvPr>
          <p:cNvSpPr>
            <a:spLocks noGrp="1"/>
          </p:cNvSpPr>
          <p:nvPr>
            <p:ph type="dt" sz="half" idx="10"/>
          </p:nvPr>
        </p:nvSpPr>
        <p:spPr/>
        <p:txBody>
          <a:bodyPr/>
          <a:lstStyle/>
          <a:p>
            <a:fld id="{62D6E202-B606-4609-B914-27C9371A1F6D}" type="datetime1">
              <a:rPr lang="en-US" smtClean="0"/>
              <a:t>1/14/2020</a:t>
            </a:fld>
            <a:endParaRPr lang="en-US" dirty="0"/>
          </a:p>
        </p:txBody>
      </p:sp>
      <p:sp>
        <p:nvSpPr>
          <p:cNvPr id="5" name="Footer Placeholder 4">
            <a:extLst>
              <a:ext uri="{FF2B5EF4-FFF2-40B4-BE49-F238E27FC236}">
                <a16:creationId xmlns:a16="http://schemas.microsoft.com/office/drawing/2014/main" id="{5C52D120-DA98-44FC-B4DB-5D0133EEB7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F07D13-8C73-41B8-9785-242A69F811C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470927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981F8-68DE-4089-B751-CE10CD2314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16F045-D467-40AA-98E1-0781E67523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D5C65F-22E3-4C97-8649-6CA6EE0635E7}"/>
              </a:ext>
            </a:extLst>
          </p:cNvPr>
          <p:cNvSpPr>
            <a:spLocks noGrp="1"/>
          </p:cNvSpPr>
          <p:nvPr>
            <p:ph type="dt" sz="half" idx="10"/>
          </p:nvPr>
        </p:nvSpPr>
        <p:spPr/>
        <p:txBody>
          <a:bodyPr/>
          <a:lstStyle/>
          <a:p>
            <a:fld id="{62D6E202-B606-4609-B914-27C9371A1F6D}" type="datetime1">
              <a:rPr lang="en-US" smtClean="0"/>
              <a:t>1/14/2020</a:t>
            </a:fld>
            <a:endParaRPr lang="en-US" dirty="0"/>
          </a:p>
        </p:txBody>
      </p:sp>
      <p:sp>
        <p:nvSpPr>
          <p:cNvPr id="5" name="Footer Placeholder 4">
            <a:extLst>
              <a:ext uri="{FF2B5EF4-FFF2-40B4-BE49-F238E27FC236}">
                <a16:creationId xmlns:a16="http://schemas.microsoft.com/office/drawing/2014/main" id="{D4D6C54E-8088-438E-9829-70F1837EF6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9CF2F1B-EE2A-40A4-960D-2862DFECAD0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6211650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7EF23-935B-4DE4-8339-E9A1D2EDD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24DA25-6917-4BBE-8DAD-02BC419145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90A82F-40CD-42ED-8E35-F03BFF0E91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7ADDD2-D3E7-45AC-B024-8E9E6E3E6EFC}"/>
              </a:ext>
            </a:extLst>
          </p:cNvPr>
          <p:cNvSpPr>
            <a:spLocks noGrp="1"/>
          </p:cNvSpPr>
          <p:nvPr>
            <p:ph type="dt" sz="half" idx="10"/>
          </p:nvPr>
        </p:nvSpPr>
        <p:spPr/>
        <p:txBody>
          <a:bodyPr/>
          <a:lstStyle/>
          <a:p>
            <a:fld id="{62D6E202-B606-4609-B914-27C9371A1F6D}" type="datetime1">
              <a:rPr lang="en-US" smtClean="0"/>
              <a:t>1/14/2020</a:t>
            </a:fld>
            <a:endParaRPr lang="en-US" dirty="0"/>
          </a:p>
        </p:txBody>
      </p:sp>
      <p:sp>
        <p:nvSpPr>
          <p:cNvPr id="6" name="Footer Placeholder 5">
            <a:extLst>
              <a:ext uri="{FF2B5EF4-FFF2-40B4-BE49-F238E27FC236}">
                <a16:creationId xmlns:a16="http://schemas.microsoft.com/office/drawing/2014/main" id="{C1CE5579-543E-49DC-B599-D5B12EDBC20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5809417-0DD6-48D7-9CD5-FDDEC2A9202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2102968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CEFA-5DCC-4186-900C-5E2B9D91FD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32838B-6723-4326-A327-919E7A1194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313664-D623-4834-88DD-15F1343052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D4131C-CD5C-4DF2-817F-8D120DD0A5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C2238C-E5F1-4673-AF7C-B45D92039C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147DC3-8FC5-4FDA-A579-36B4A4B715BA}"/>
              </a:ext>
            </a:extLst>
          </p:cNvPr>
          <p:cNvSpPr>
            <a:spLocks noGrp="1"/>
          </p:cNvSpPr>
          <p:nvPr>
            <p:ph type="dt" sz="half" idx="10"/>
          </p:nvPr>
        </p:nvSpPr>
        <p:spPr/>
        <p:txBody>
          <a:bodyPr/>
          <a:lstStyle/>
          <a:p>
            <a:fld id="{62D6E202-B606-4609-B914-27C9371A1F6D}" type="datetime1">
              <a:rPr lang="en-US" smtClean="0"/>
              <a:t>1/14/2020</a:t>
            </a:fld>
            <a:endParaRPr lang="en-US" dirty="0"/>
          </a:p>
        </p:txBody>
      </p:sp>
      <p:sp>
        <p:nvSpPr>
          <p:cNvPr id="8" name="Footer Placeholder 7">
            <a:extLst>
              <a:ext uri="{FF2B5EF4-FFF2-40B4-BE49-F238E27FC236}">
                <a16:creationId xmlns:a16="http://schemas.microsoft.com/office/drawing/2014/main" id="{1B1000AE-A877-4A50-8EC1-31659F604B7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B4B97D-EAEF-4212-91D5-66EE86BF750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7859846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A71C0-E5DD-45B7-A07D-F6CD3FEA94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EC3D7D-3DD2-492E-B275-761414B4D5DB}"/>
              </a:ext>
            </a:extLst>
          </p:cNvPr>
          <p:cNvSpPr>
            <a:spLocks noGrp="1"/>
          </p:cNvSpPr>
          <p:nvPr>
            <p:ph type="dt" sz="half" idx="10"/>
          </p:nvPr>
        </p:nvSpPr>
        <p:spPr/>
        <p:txBody>
          <a:bodyPr/>
          <a:lstStyle/>
          <a:p>
            <a:fld id="{62D6E202-B606-4609-B914-27C9371A1F6D}" type="datetime1">
              <a:rPr lang="en-US" smtClean="0"/>
              <a:t>1/14/2020</a:t>
            </a:fld>
            <a:endParaRPr lang="en-US" dirty="0"/>
          </a:p>
        </p:txBody>
      </p:sp>
      <p:sp>
        <p:nvSpPr>
          <p:cNvPr id="4" name="Footer Placeholder 3">
            <a:extLst>
              <a:ext uri="{FF2B5EF4-FFF2-40B4-BE49-F238E27FC236}">
                <a16:creationId xmlns:a16="http://schemas.microsoft.com/office/drawing/2014/main" id="{5B8881CA-E1DF-4796-ACE9-9E8FF8587B4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13A47A9-BD63-4700-8F46-573B93BC768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7141780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35FFF7-38FD-46B1-88E5-3F518AAA2875}"/>
              </a:ext>
            </a:extLst>
          </p:cNvPr>
          <p:cNvSpPr>
            <a:spLocks noGrp="1"/>
          </p:cNvSpPr>
          <p:nvPr>
            <p:ph type="dt" sz="half" idx="10"/>
          </p:nvPr>
        </p:nvSpPr>
        <p:spPr/>
        <p:txBody>
          <a:bodyPr/>
          <a:lstStyle/>
          <a:p>
            <a:fld id="{62D6E202-B606-4609-B914-27C9371A1F6D}" type="datetime1">
              <a:rPr lang="en-US" smtClean="0"/>
              <a:t>1/14/2020</a:t>
            </a:fld>
            <a:endParaRPr lang="en-US" dirty="0"/>
          </a:p>
        </p:txBody>
      </p:sp>
      <p:sp>
        <p:nvSpPr>
          <p:cNvPr id="3" name="Footer Placeholder 2">
            <a:extLst>
              <a:ext uri="{FF2B5EF4-FFF2-40B4-BE49-F238E27FC236}">
                <a16:creationId xmlns:a16="http://schemas.microsoft.com/office/drawing/2014/main" id="{588DC62B-0BBC-4FA0-8EF3-CDA87556751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B52AB9C-9925-4808-8F83-F54BA015BE6B}"/>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2892238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4DF7-F594-4BDB-AE53-1E1EAD1130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FDB68F-2C23-43A0-9ACB-36E736BA3D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52008E-D17F-4661-910B-E57F1C10F4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C20019-81CC-4455-9736-005835012B21}"/>
              </a:ext>
            </a:extLst>
          </p:cNvPr>
          <p:cNvSpPr>
            <a:spLocks noGrp="1"/>
          </p:cNvSpPr>
          <p:nvPr>
            <p:ph type="dt" sz="half" idx="10"/>
          </p:nvPr>
        </p:nvSpPr>
        <p:spPr/>
        <p:txBody>
          <a:bodyPr/>
          <a:lstStyle/>
          <a:p>
            <a:fld id="{62D6E202-B606-4609-B914-27C9371A1F6D}" type="datetime1">
              <a:rPr lang="en-US" smtClean="0"/>
              <a:t>1/14/2020</a:t>
            </a:fld>
            <a:endParaRPr lang="en-US" dirty="0"/>
          </a:p>
        </p:txBody>
      </p:sp>
      <p:sp>
        <p:nvSpPr>
          <p:cNvPr id="6" name="Footer Placeholder 5">
            <a:extLst>
              <a:ext uri="{FF2B5EF4-FFF2-40B4-BE49-F238E27FC236}">
                <a16:creationId xmlns:a16="http://schemas.microsoft.com/office/drawing/2014/main" id="{8751140E-6290-449B-9B56-4D208A46975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353AF9-EE6E-4A81-860F-38C8207AE9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3461623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39C72-59F4-44D2-B83E-F96B3BC74C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8875AA-BCC2-4CDD-B894-CD537E3A3A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7D0D60-1122-4842-950E-BD3E3AA37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04FB08-C5D4-4CE5-80B8-1EACBAB3A7E9}"/>
              </a:ext>
            </a:extLst>
          </p:cNvPr>
          <p:cNvSpPr>
            <a:spLocks noGrp="1"/>
          </p:cNvSpPr>
          <p:nvPr>
            <p:ph type="dt" sz="half" idx="10"/>
          </p:nvPr>
        </p:nvSpPr>
        <p:spPr/>
        <p:txBody>
          <a:bodyPr/>
          <a:lstStyle/>
          <a:p>
            <a:fld id="{62D6E202-B606-4609-B914-27C9371A1F6D}" type="datetime1">
              <a:rPr lang="en-US" smtClean="0"/>
              <a:t>1/14/2020</a:t>
            </a:fld>
            <a:endParaRPr lang="en-US" dirty="0"/>
          </a:p>
        </p:txBody>
      </p:sp>
      <p:sp>
        <p:nvSpPr>
          <p:cNvPr id="6" name="Footer Placeholder 5">
            <a:extLst>
              <a:ext uri="{FF2B5EF4-FFF2-40B4-BE49-F238E27FC236}">
                <a16:creationId xmlns:a16="http://schemas.microsoft.com/office/drawing/2014/main" id="{E270C4AE-468D-4D42-95B0-CFEE07FE18D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B27DFAF-630C-4E6A-9C16-1B8890D18ED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1629622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0CD015-9344-4CD2-8349-4A54E30133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6F089C-9EA5-4D0B-B5BE-950AD670A4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7E5B0E-7E62-441B-8651-DFA18E0090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6E202-B606-4609-B914-27C9371A1F6D}" type="datetime1">
              <a:rPr lang="en-US" smtClean="0"/>
              <a:t>1/14/2020</a:t>
            </a:fld>
            <a:endParaRPr lang="en-US" dirty="0"/>
          </a:p>
        </p:txBody>
      </p:sp>
      <p:sp>
        <p:nvSpPr>
          <p:cNvPr id="5" name="Footer Placeholder 4">
            <a:extLst>
              <a:ext uri="{FF2B5EF4-FFF2-40B4-BE49-F238E27FC236}">
                <a16:creationId xmlns:a16="http://schemas.microsoft.com/office/drawing/2014/main" id="{76D74722-C44A-4C2F-83CD-C68512CF97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7E039BE-AAAC-42E4-B8C6-F70E962579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49104963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6A919-AC46-4CA2-8CDF-F34D3A98A5B7}"/>
              </a:ext>
            </a:extLst>
          </p:cNvPr>
          <p:cNvSpPr>
            <a:spLocks noGrp="1"/>
          </p:cNvSpPr>
          <p:nvPr>
            <p:ph type="ctrTitle"/>
          </p:nvPr>
        </p:nvSpPr>
        <p:spPr>
          <a:xfrm>
            <a:off x="6746628" y="1783959"/>
            <a:ext cx="4645250" cy="2889114"/>
          </a:xfrm>
        </p:spPr>
        <p:txBody>
          <a:bodyPr anchor="b">
            <a:normAutofit/>
          </a:bodyPr>
          <a:lstStyle/>
          <a:p>
            <a:pPr algn="l"/>
            <a:r>
              <a:rPr lang="en-US" sz="5100"/>
              <a:t>Walt Whitman’s:</a:t>
            </a:r>
            <a:br>
              <a:rPr lang="en-US" sz="5100"/>
            </a:br>
            <a:r>
              <a:rPr lang="en-US" sz="5100"/>
              <a:t>A Noiseless Patient Spider</a:t>
            </a:r>
          </a:p>
        </p:txBody>
      </p:sp>
      <p:sp>
        <p:nvSpPr>
          <p:cNvPr id="3" name="Subtitle 2">
            <a:extLst>
              <a:ext uri="{FF2B5EF4-FFF2-40B4-BE49-F238E27FC236}">
                <a16:creationId xmlns:a16="http://schemas.microsoft.com/office/drawing/2014/main" id="{A5B34D10-2CBA-4F1E-86E4-57499EEF5C54}"/>
              </a:ext>
            </a:extLst>
          </p:cNvPr>
          <p:cNvSpPr>
            <a:spLocks noGrp="1"/>
          </p:cNvSpPr>
          <p:nvPr>
            <p:ph type="subTitle" idx="1"/>
          </p:nvPr>
        </p:nvSpPr>
        <p:spPr>
          <a:xfrm>
            <a:off x="6746627" y="4750893"/>
            <a:ext cx="4645250" cy="1147863"/>
          </a:xfrm>
        </p:spPr>
        <p:txBody>
          <a:bodyPr anchor="t">
            <a:normAutofit/>
          </a:bodyPr>
          <a:lstStyle/>
          <a:p>
            <a:pPr algn="l"/>
            <a:r>
              <a:rPr lang="en-US" sz="2000" dirty="0"/>
              <a:t>Tre Robosky</a:t>
            </a:r>
          </a:p>
        </p:txBody>
      </p:sp>
      <p:sp>
        <p:nvSpPr>
          <p:cNvPr id="30" name="Freeform: Shape 25">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1" name="Picture 3">
            <a:extLst>
              <a:ext uri="{FF2B5EF4-FFF2-40B4-BE49-F238E27FC236}">
                <a16:creationId xmlns:a16="http://schemas.microsoft.com/office/drawing/2014/main" id="{BF260AEC-C4E8-4173-A5D7-245FC18CFAB6}"/>
              </a:ext>
            </a:extLst>
          </p:cNvPr>
          <p:cNvPicPr>
            <a:picLocks noChangeAspect="1"/>
          </p:cNvPicPr>
          <p:nvPr/>
        </p:nvPicPr>
        <p:blipFill rotWithShape="1">
          <a:blip r:embed="rId2"/>
          <a:srcRect l="37111" r="4255" b="-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09629737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5" name="Freeform: Shape 18">
            <a:extLst>
              <a:ext uri="{FF2B5EF4-FFF2-40B4-BE49-F238E27FC236}">
                <a16:creationId xmlns:a16="http://schemas.microsoft.com/office/drawing/2014/main" id="{48A740BC-A0AA-45E0-B899-2AE9C6FE11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5">
            <a:extLst>
              <a:ext uri="{FF2B5EF4-FFF2-40B4-BE49-F238E27FC236}">
                <a16:creationId xmlns:a16="http://schemas.microsoft.com/office/drawing/2014/main" id="{984BFE0C-8519-400F-BAEE-4C3C35FDB077}"/>
              </a:ext>
            </a:extLst>
          </p:cNvPr>
          <p:cNvSpPr>
            <a:spLocks noGrp="1"/>
          </p:cNvSpPr>
          <p:nvPr>
            <p:ph type="title"/>
          </p:nvPr>
        </p:nvSpPr>
        <p:spPr>
          <a:xfrm>
            <a:off x="655320" y="365125"/>
            <a:ext cx="9013052" cy="1623312"/>
          </a:xfrm>
        </p:spPr>
        <p:txBody>
          <a:bodyPr anchor="b">
            <a:normAutofit/>
          </a:bodyPr>
          <a:lstStyle/>
          <a:p>
            <a:r>
              <a:rPr lang="en-US" sz="4000"/>
              <a:t>Pre-Reading Analysis</a:t>
            </a:r>
          </a:p>
        </p:txBody>
      </p:sp>
      <p:cxnSp>
        <p:nvCxnSpPr>
          <p:cNvPr id="26" name="Straight Arrow Connector 20">
            <a:extLst>
              <a:ext uri="{FF2B5EF4-FFF2-40B4-BE49-F238E27FC236}">
                <a16:creationId xmlns:a16="http://schemas.microsoft.com/office/drawing/2014/main" id="{B874EF51-C858-4BB9-97C3-D1775578712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3AAD1AAC-5D4D-4591-B017-1E7484BFF4B6}"/>
              </a:ext>
            </a:extLst>
          </p:cNvPr>
          <p:cNvSpPr>
            <a:spLocks noGrp="1"/>
          </p:cNvSpPr>
          <p:nvPr>
            <p:ph idx="1"/>
          </p:nvPr>
        </p:nvSpPr>
        <p:spPr>
          <a:xfrm>
            <a:off x="655320" y="2644518"/>
            <a:ext cx="9013052" cy="3327251"/>
          </a:xfrm>
        </p:spPr>
        <p:txBody>
          <a:bodyPr>
            <a:normAutofit/>
          </a:bodyPr>
          <a:lstStyle/>
          <a:p>
            <a:r>
              <a:rPr lang="en-US" sz="2000" dirty="0"/>
              <a:t>I initially assumed this poem would be about conformity, relating the spider being noiseless and patient to someone who thinks outside of the box shrinking away and hiding their ideas in order to abide by societal standards.</a:t>
            </a:r>
          </a:p>
          <a:p>
            <a:r>
              <a:rPr lang="en-US" sz="2000" dirty="0"/>
              <a:t>The main word I struggled with was promontory, which is a point of high land that juts into a large body of water. Any lines that I struggled with I figured out using context clues and a quick search for definitions.</a:t>
            </a:r>
          </a:p>
          <a:p>
            <a:endParaRPr lang="en-US" sz="2000" dirty="0"/>
          </a:p>
        </p:txBody>
      </p:sp>
    </p:spTree>
    <p:extLst>
      <p:ext uri="{BB962C8B-B14F-4D97-AF65-F5344CB8AC3E}">
        <p14:creationId xmlns:p14="http://schemas.microsoft.com/office/powerpoint/2010/main" val="111616610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EA67B5B4-3A24-436E-B663-1B2EBFF8A0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itle 5">
            <a:extLst>
              <a:ext uri="{FF2B5EF4-FFF2-40B4-BE49-F238E27FC236}">
                <a16:creationId xmlns:a16="http://schemas.microsoft.com/office/drawing/2014/main" id="{984BFE0C-8519-400F-BAEE-4C3C35FDB077}"/>
              </a:ext>
            </a:extLst>
          </p:cNvPr>
          <p:cNvSpPr>
            <a:spLocks noGrp="1"/>
          </p:cNvSpPr>
          <p:nvPr>
            <p:ph type="title"/>
          </p:nvPr>
        </p:nvSpPr>
        <p:spPr>
          <a:xfrm>
            <a:off x="833002" y="365125"/>
            <a:ext cx="10520702" cy="1325563"/>
          </a:xfrm>
        </p:spPr>
        <p:txBody>
          <a:bodyPr>
            <a:normAutofit/>
          </a:bodyPr>
          <a:lstStyle/>
          <a:p>
            <a:r>
              <a:rPr lang="en-US" dirty="0">
                <a:solidFill>
                  <a:srgbClr val="FFFFFF"/>
                </a:solidFill>
              </a:rPr>
              <a:t>Poem</a:t>
            </a:r>
          </a:p>
        </p:txBody>
      </p:sp>
      <p:sp>
        <p:nvSpPr>
          <p:cNvPr id="7" name="Content Placeholder 6">
            <a:extLst>
              <a:ext uri="{FF2B5EF4-FFF2-40B4-BE49-F238E27FC236}">
                <a16:creationId xmlns:a16="http://schemas.microsoft.com/office/drawing/2014/main" id="{3AAD1AAC-5D4D-4591-B017-1E7484BFF4B6}"/>
              </a:ext>
            </a:extLst>
          </p:cNvPr>
          <p:cNvSpPr>
            <a:spLocks noGrp="1"/>
          </p:cNvSpPr>
          <p:nvPr>
            <p:ph idx="1"/>
          </p:nvPr>
        </p:nvSpPr>
        <p:spPr>
          <a:xfrm>
            <a:off x="833002" y="1602723"/>
            <a:ext cx="10515598" cy="4415522"/>
          </a:xfrm>
        </p:spPr>
        <p:txBody>
          <a:bodyPr>
            <a:normAutofit fontScale="25000" lnSpcReduction="20000"/>
          </a:bodyPr>
          <a:lstStyle/>
          <a:p>
            <a:pPr marL="0" indent="0" fontAlgn="base">
              <a:buNone/>
            </a:pPr>
            <a:r>
              <a:rPr lang="en-US" sz="5600" dirty="0"/>
              <a:t>A noiseless patient spider,</a:t>
            </a:r>
            <a:r>
              <a:rPr lang="en-US" sz="4300" dirty="0"/>
              <a:t/>
            </a:r>
            <a:br>
              <a:rPr lang="en-US" sz="4300" dirty="0"/>
            </a:br>
            <a:endParaRPr lang="en-US" sz="4300" dirty="0"/>
          </a:p>
          <a:p>
            <a:pPr marL="0" indent="0" fontAlgn="base">
              <a:buNone/>
            </a:pPr>
            <a:r>
              <a:rPr lang="en-US" sz="5600" dirty="0"/>
              <a:t>I </a:t>
            </a:r>
            <a:r>
              <a:rPr lang="en-US" sz="5600" dirty="0" err="1"/>
              <a:t>mark’d</a:t>
            </a:r>
            <a:r>
              <a:rPr lang="en-US" sz="5600" dirty="0"/>
              <a:t> where on a little promontory it stood isolated,</a:t>
            </a:r>
            <a:br>
              <a:rPr lang="en-US" sz="5600" dirty="0"/>
            </a:br>
            <a:endParaRPr lang="en-US" sz="5600" dirty="0"/>
          </a:p>
          <a:p>
            <a:pPr marL="0" indent="0" fontAlgn="base">
              <a:buNone/>
            </a:pPr>
            <a:r>
              <a:rPr lang="en-US" sz="5600" dirty="0" err="1"/>
              <a:t>Mark’d</a:t>
            </a:r>
            <a:r>
              <a:rPr lang="en-US" sz="5600" dirty="0"/>
              <a:t> how to explore the vacant vast surrounding,</a:t>
            </a:r>
            <a:br>
              <a:rPr lang="en-US" sz="5600" dirty="0"/>
            </a:br>
            <a:endParaRPr lang="en-US" sz="5600" dirty="0"/>
          </a:p>
          <a:p>
            <a:pPr marL="0" indent="0" fontAlgn="base">
              <a:buNone/>
            </a:pPr>
            <a:r>
              <a:rPr lang="en-US" sz="5600" dirty="0"/>
              <a:t>It </a:t>
            </a:r>
            <a:r>
              <a:rPr lang="en-US" sz="5600" dirty="0" err="1"/>
              <a:t>launch’d</a:t>
            </a:r>
            <a:r>
              <a:rPr lang="en-US" sz="5600" dirty="0"/>
              <a:t> forth filament, filament, filament, out of itself,</a:t>
            </a:r>
            <a:br>
              <a:rPr lang="en-US" sz="5600" dirty="0"/>
            </a:br>
            <a:endParaRPr lang="en-US" sz="5600" dirty="0"/>
          </a:p>
          <a:p>
            <a:pPr marL="0" indent="0" fontAlgn="base">
              <a:buNone/>
            </a:pPr>
            <a:r>
              <a:rPr lang="en-US" sz="5600" dirty="0"/>
              <a:t>Ever unreeling them, ever tirelessly speeding them.</a:t>
            </a:r>
            <a:r>
              <a:rPr lang="en-US" sz="4300" dirty="0"/>
              <a:t/>
            </a:r>
            <a:br>
              <a:rPr lang="en-US" sz="4300" dirty="0"/>
            </a:br>
            <a:endParaRPr lang="en-US" sz="4300" dirty="0"/>
          </a:p>
          <a:p>
            <a:pPr marL="0" indent="0" fontAlgn="base">
              <a:buNone/>
            </a:pPr>
            <a:r>
              <a:rPr lang="en-US" sz="4300" dirty="0"/>
              <a:t/>
            </a:r>
            <a:br>
              <a:rPr lang="en-US" sz="4300" dirty="0"/>
            </a:br>
            <a:endParaRPr lang="en-US" sz="4300" dirty="0"/>
          </a:p>
          <a:p>
            <a:pPr marL="0" indent="0" fontAlgn="base">
              <a:buNone/>
            </a:pPr>
            <a:r>
              <a:rPr lang="en-US" sz="5600" dirty="0"/>
              <a:t>And you O my soul where you stand,</a:t>
            </a:r>
            <a:br>
              <a:rPr lang="en-US" sz="5600" dirty="0"/>
            </a:br>
            <a:endParaRPr lang="en-US" sz="5600" dirty="0"/>
          </a:p>
          <a:p>
            <a:pPr marL="0" indent="0" fontAlgn="base">
              <a:buNone/>
            </a:pPr>
            <a:r>
              <a:rPr lang="en-US" sz="5600" dirty="0"/>
              <a:t>Surrounded, detached, in measureless oceans of space,</a:t>
            </a:r>
            <a:br>
              <a:rPr lang="en-US" sz="5600" dirty="0"/>
            </a:br>
            <a:endParaRPr lang="en-US" sz="5600" dirty="0"/>
          </a:p>
          <a:p>
            <a:pPr marL="0" indent="0" fontAlgn="base">
              <a:buNone/>
            </a:pPr>
            <a:r>
              <a:rPr lang="en-US" sz="5600" dirty="0"/>
              <a:t>Ceaselessly musing, venturing, throwing, seeking the spheres to connect them,</a:t>
            </a:r>
            <a:br>
              <a:rPr lang="en-US" sz="5600" dirty="0"/>
            </a:br>
            <a:endParaRPr lang="en-US" sz="5600" dirty="0"/>
          </a:p>
          <a:p>
            <a:pPr marL="0" indent="0" fontAlgn="base">
              <a:buNone/>
            </a:pPr>
            <a:r>
              <a:rPr lang="en-US" sz="5600" dirty="0"/>
              <a:t>Till the bridge you will need be </a:t>
            </a:r>
            <a:r>
              <a:rPr lang="en-US" sz="5600" dirty="0" err="1"/>
              <a:t>form’d</a:t>
            </a:r>
            <a:r>
              <a:rPr lang="en-US" sz="5600" dirty="0"/>
              <a:t>, till the ductile anchor hold,</a:t>
            </a:r>
            <a:br>
              <a:rPr lang="en-US" sz="5600" dirty="0"/>
            </a:br>
            <a:endParaRPr lang="en-US" sz="5600" dirty="0"/>
          </a:p>
          <a:p>
            <a:pPr marL="0" indent="0" fontAlgn="base">
              <a:buNone/>
            </a:pPr>
            <a:r>
              <a:rPr lang="en-US" sz="5600" dirty="0"/>
              <a:t>Till the gossamer thread you fling catch somewhere, O my soul.</a:t>
            </a:r>
          </a:p>
          <a:p>
            <a:pPr marL="0" indent="0">
              <a:buNone/>
            </a:pPr>
            <a:endParaRPr lang="en-US" sz="2000" dirty="0">
              <a:solidFill>
                <a:srgbClr val="FFFFFF"/>
              </a:solidFill>
            </a:endParaRPr>
          </a:p>
        </p:txBody>
      </p:sp>
    </p:spTree>
    <p:extLst>
      <p:ext uri="{BB962C8B-B14F-4D97-AF65-F5344CB8AC3E}">
        <p14:creationId xmlns:p14="http://schemas.microsoft.com/office/powerpoint/2010/main" val="311187084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23207CC6-EAA1-4BFF-A48A-DECAD89727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3">
            <a:extLst>
              <a:ext uri="{FF2B5EF4-FFF2-40B4-BE49-F238E27FC236}">
                <a16:creationId xmlns:a16="http://schemas.microsoft.com/office/drawing/2014/main" id="{B234A3DD-923D-4166-8B19-7DD589908C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6">
            <a:extLst>
              <a:ext uri="{FF2B5EF4-FFF2-40B4-BE49-F238E27FC236}">
                <a16:creationId xmlns:a16="http://schemas.microsoft.com/office/drawing/2014/main" id="{F6ACA5AC-3C5D-4994-B40F-FC8349E4D6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984BFE0C-8519-400F-BAEE-4C3C35FDB077}"/>
              </a:ext>
            </a:extLst>
          </p:cNvPr>
          <p:cNvSpPr>
            <a:spLocks noGrp="1"/>
          </p:cNvSpPr>
          <p:nvPr>
            <p:ph type="title"/>
          </p:nvPr>
        </p:nvSpPr>
        <p:spPr>
          <a:xfrm>
            <a:off x="804671" y="2600324"/>
            <a:ext cx="6405753" cy="3277961"/>
          </a:xfrm>
        </p:spPr>
        <p:txBody>
          <a:bodyPr vert="horz" lIns="91440" tIns="45720" rIns="91440" bIns="45720" rtlCol="0" anchor="t">
            <a:normAutofit/>
          </a:bodyPr>
          <a:lstStyle/>
          <a:p>
            <a:r>
              <a:rPr lang="en-US" sz="1600" dirty="0"/>
              <a:t>“A Noiseless Patient Spider” is about Whitman’s soul desiring to use his skills to build a web of connections with people, and how, in his pursuit of this goal, his soul is akin to a spider. Lost and detached in the world, waiting for it’s moment to accomplish its goal and create its web.</a:t>
            </a:r>
          </a:p>
        </p:txBody>
      </p:sp>
      <p:sp>
        <p:nvSpPr>
          <p:cNvPr id="7" name="Content Placeholder 6">
            <a:extLst>
              <a:ext uri="{FF2B5EF4-FFF2-40B4-BE49-F238E27FC236}">
                <a16:creationId xmlns:a16="http://schemas.microsoft.com/office/drawing/2014/main" id="{3AAD1AAC-5D4D-4591-B017-1E7484BFF4B6}"/>
              </a:ext>
            </a:extLst>
          </p:cNvPr>
          <p:cNvSpPr>
            <a:spLocks noGrp="1"/>
          </p:cNvSpPr>
          <p:nvPr>
            <p:ph idx="1"/>
          </p:nvPr>
        </p:nvSpPr>
        <p:spPr>
          <a:xfrm>
            <a:off x="804672" y="1300450"/>
            <a:ext cx="4167376" cy="1155525"/>
          </a:xfrm>
        </p:spPr>
        <p:txBody>
          <a:bodyPr vert="horz" lIns="91440" tIns="45720" rIns="91440" bIns="45720" rtlCol="0" anchor="b">
            <a:normAutofit/>
          </a:bodyPr>
          <a:lstStyle/>
          <a:p>
            <a:pPr marL="0" indent="0">
              <a:buNone/>
            </a:pPr>
            <a:r>
              <a:rPr lang="en-US" sz="5400" dirty="0"/>
              <a:t>Summary</a:t>
            </a:r>
            <a:endParaRPr lang="en-US" sz="5400" kern="1200" dirty="0">
              <a:solidFill>
                <a:schemeClr val="tx1"/>
              </a:solidFill>
              <a:latin typeface="+mn-lt"/>
              <a:ea typeface="+mn-ea"/>
              <a:cs typeface="+mn-cs"/>
            </a:endParaRPr>
          </a:p>
        </p:txBody>
      </p:sp>
    </p:spTree>
    <p:extLst>
      <p:ext uri="{BB962C8B-B14F-4D97-AF65-F5344CB8AC3E}">
        <p14:creationId xmlns:p14="http://schemas.microsoft.com/office/powerpoint/2010/main" val="285977830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A017E2F9-032A-4CAE-A2E4-7465A67B7A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Freeform 3">
            <a:extLst>
              <a:ext uri="{FF2B5EF4-FFF2-40B4-BE49-F238E27FC236}">
                <a16:creationId xmlns:a16="http://schemas.microsoft.com/office/drawing/2014/main" id="{036EB2E8-1BD0-492D-BF5A-CE0184DA76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04672"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7" name="Freeform: Shape 56">
            <a:extLst>
              <a:ext uri="{FF2B5EF4-FFF2-40B4-BE49-F238E27FC236}">
                <a16:creationId xmlns:a16="http://schemas.microsoft.com/office/drawing/2014/main" id="{5316ED32-D562-46FD-A6C1-B0FBF4EF62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3325"/>
            <a:ext cx="9681166" cy="6861324"/>
          </a:xfrm>
          <a:custGeom>
            <a:avLst/>
            <a:gdLst>
              <a:gd name="connsiteX0" fmla="*/ 0 w 9681166"/>
              <a:gd name="connsiteY0" fmla="*/ 6861324 h 6861324"/>
              <a:gd name="connsiteX1" fmla="*/ 3359025 w 9681166"/>
              <a:gd name="connsiteY1" fmla="*/ 6861324 h 6861324"/>
              <a:gd name="connsiteX2" fmla="*/ 3359025 w 9681166"/>
              <a:gd name="connsiteY2" fmla="*/ 6861323 h 6861324"/>
              <a:gd name="connsiteX3" fmla="*/ 9324977 w 9681166"/>
              <a:gd name="connsiteY3" fmla="*/ 6861323 h 6861324"/>
              <a:gd name="connsiteX4" fmla="*/ 9323659 w 9681166"/>
              <a:gd name="connsiteY4" fmla="*/ 6858478 h 6861324"/>
              <a:gd name="connsiteX5" fmla="*/ 9681166 w 9681166"/>
              <a:gd name="connsiteY5" fmla="*/ 6858478 h 6861324"/>
              <a:gd name="connsiteX6" fmla="*/ 6504791 w 9681166"/>
              <a:gd name="connsiteY6" fmla="*/ 0 h 6861324"/>
              <a:gd name="connsiteX7" fmla="*/ 6499214 w 9681166"/>
              <a:gd name="connsiteY7" fmla="*/ 0 h 6861324"/>
              <a:gd name="connsiteX8" fmla="*/ 5432986 w 9681166"/>
              <a:gd name="connsiteY8" fmla="*/ 0 h 6861324"/>
              <a:gd name="connsiteX9" fmla="*/ 1603114 w 9681166"/>
              <a:gd name="connsiteY9" fmla="*/ 0 h 6861324"/>
              <a:gd name="connsiteX10" fmla="*/ 1603114 w 9681166"/>
              <a:gd name="connsiteY10" fmla="*/ 479 h 6861324"/>
              <a:gd name="connsiteX11" fmla="*/ 356189 w 9681166"/>
              <a:gd name="connsiteY11" fmla="*/ 479 h 6861324"/>
              <a:gd name="connsiteX12" fmla="*/ 356189 w 9681166"/>
              <a:gd name="connsiteY12" fmla="*/ 3324 h 6861324"/>
              <a:gd name="connsiteX13" fmla="*/ 0 w 9681166"/>
              <a:gd name="connsiteY13" fmla="*/ 3324 h 6861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681166" h="6861324">
                <a:moveTo>
                  <a:pt x="0" y="6861324"/>
                </a:moveTo>
                <a:lnTo>
                  <a:pt x="3359025" y="6861324"/>
                </a:lnTo>
                <a:lnTo>
                  <a:pt x="3359025" y="6861323"/>
                </a:lnTo>
                <a:lnTo>
                  <a:pt x="9324977" y="6861323"/>
                </a:lnTo>
                <a:lnTo>
                  <a:pt x="9323659" y="6858478"/>
                </a:lnTo>
                <a:lnTo>
                  <a:pt x="9681166" y="6858478"/>
                </a:lnTo>
                <a:lnTo>
                  <a:pt x="6504791" y="0"/>
                </a:lnTo>
                <a:lnTo>
                  <a:pt x="6499214" y="0"/>
                </a:lnTo>
                <a:lnTo>
                  <a:pt x="5432986" y="0"/>
                </a:lnTo>
                <a:lnTo>
                  <a:pt x="1603114" y="0"/>
                </a:lnTo>
                <a:lnTo>
                  <a:pt x="1603114" y="479"/>
                </a:lnTo>
                <a:lnTo>
                  <a:pt x="356189" y="479"/>
                </a:lnTo>
                <a:lnTo>
                  <a:pt x="356189" y="3324"/>
                </a:lnTo>
                <a:lnTo>
                  <a:pt x="0" y="332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5">
            <a:extLst>
              <a:ext uri="{FF2B5EF4-FFF2-40B4-BE49-F238E27FC236}">
                <a16:creationId xmlns:a16="http://schemas.microsoft.com/office/drawing/2014/main" id="{984BFE0C-8519-400F-BAEE-4C3C35FDB077}"/>
              </a:ext>
            </a:extLst>
          </p:cNvPr>
          <p:cNvSpPr>
            <a:spLocks noGrp="1"/>
          </p:cNvSpPr>
          <p:nvPr>
            <p:ph type="title"/>
          </p:nvPr>
        </p:nvSpPr>
        <p:spPr>
          <a:xfrm>
            <a:off x="804672" y="1823107"/>
            <a:ext cx="6430784" cy="4223130"/>
          </a:xfrm>
        </p:spPr>
        <p:txBody>
          <a:bodyPr vert="horz" lIns="91440" tIns="45720" rIns="91440" bIns="45720" rtlCol="0" anchor="ctr">
            <a:normAutofit/>
          </a:bodyPr>
          <a:lstStyle/>
          <a:p>
            <a:r>
              <a:rPr lang="en-US" sz="1600" kern="1200" dirty="0">
                <a:solidFill>
                  <a:schemeClr val="bg1"/>
                </a:solidFill>
                <a:latin typeface="+mj-lt"/>
                <a:ea typeface="+mj-ea"/>
                <a:cs typeface="+mj-cs"/>
              </a:rPr>
              <a:t>Imagery – “I </a:t>
            </a:r>
            <a:r>
              <a:rPr lang="en-US" sz="1600" kern="1200" dirty="0" err="1">
                <a:solidFill>
                  <a:schemeClr val="bg1"/>
                </a:solidFill>
                <a:latin typeface="+mj-lt"/>
                <a:ea typeface="+mj-ea"/>
                <a:cs typeface="+mj-cs"/>
              </a:rPr>
              <a:t>mark’d</a:t>
            </a:r>
            <a:r>
              <a:rPr lang="en-US" sz="1600" kern="1200" dirty="0">
                <a:solidFill>
                  <a:schemeClr val="bg1"/>
                </a:solidFill>
                <a:latin typeface="+mj-lt"/>
                <a:ea typeface="+mj-ea"/>
                <a:cs typeface="+mj-cs"/>
              </a:rPr>
              <a:t> where on a little promontory it stood isolated.” Whitman’s use of vivid language paints a picture in the reader’s head.</a:t>
            </a:r>
            <a:br>
              <a:rPr lang="en-US" sz="1600" kern="1200" dirty="0">
                <a:solidFill>
                  <a:schemeClr val="bg1"/>
                </a:solidFill>
                <a:latin typeface="+mj-lt"/>
                <a:ea typeface="+mj-ea"/>
                <a:cs typeface="+mj-cs"/>
              </a:rPr>
            </a:br>
            <a:r>
              <a:rPr lang="en-US" sz="1600" kern="1200" dirty="0">
                <a:solidFill>
                  <a:schemeClr val="bg1"/>
                </a:solidFill>
                <a:latin typeface="+mj-lt"/>
                <a:ea typeface="+mj-ea"/>
                <a:cs typeface="+mj-cs"/>
              </a:rPr>
              <a:t/>
            </a:r>
            <a:br>
              <a:rPr lang="en-US" sz="1600" kern="1200" dirty="0">
                <a:solidFill>
                  <a:schemeClr val="bg1"/>
                </a:solidFill>
                <a:latin typeface="+mj-lt"/>
                <a:ea typeface="+mj-ea"/>
                <a:cs typeface="+mj-cs"/>
              </a:rPr>
            </a:br>
            <a:r>
              <a:rPr lang="en-US" sz="1600" kern="1200" dirty="0">
                <a:solidFill>
                  <a:schemeClr val="bg1"/>
                </a:solidFill>
                <a:latin typeface="+mj-lt"/>
                <a:ea typeface="+mj-ea"/>
                <a:cs typeface="+mj-cs"/>
              </a:rPr>
              <a:t>Personification – Whitman compares his soul </a:t>
            </a:r>
            <a:r>
              <a:rPr lang="en-US" sz="1600" dirty="0">
                <a:solidFill>
                  <a:schemeClr val="bg1"/>
                </a:solidFill>
              </a:rPr>
              <a:t>to</a:t>
            </a:r>
            <a:r>
              <a:rPr lang="en-US" sz="1600" kern="1200" dirty="0">
                <a:solidFill>
                  <a:schemeClr val="bg1"/>
                </a:solidFill>
                <a:latin typeface="+mj-lt"/>
                <a:ea typeface="+mj-ea"/>
                <a:cs typeface="+mj-cs"/>
              </a:rPr>
              <a:t> a living being, capable of standing. “And you O my soul where you stand.”</a:t>
            </a:r>
            <a:br>
              <a:rPr lang="en-US" sz="1600" kern="1200" dirty="0">
                <a:solidFill>
                  <a:schemeClr val="bg1"/>
                </a:solidFill>
                <a:latin typeface="+mj-lt"/>
                <a:ea typeface="+mj-ea"/>
                <a:cs typeface="+mj-cs"/>
              </a:rPr>
            </a:br>
            <a:r>
              <a:rPr lang="en-US" sz="1600" kern="1200" dirty="0">
                <a:solidFill>
                  <a:schemeClr val="bg1"/>
                </a:solidFill>
                <a:latin typeface="+mj-lt"/>
                <a:ea typeface="+mj-ea"/>
                <a:cs typeface="+mj-cs"/>
              </a:rPr>
              <a:t/>
            </a:r>
            <a:br>
              <a:rPr lang="en-US" sz="1600" kern="1200" dirty="0">
                <a:solidFill>
                  <a:schemeClr val="bg1"/>
                </a:solidFill>
                <a:latin typeface="+mj-lt"/>
                <a:ea typeface="+mj-ea"/>
                <a:cs typeface="+mj-cs"/>
              </a:rPr>
            </a:br>
            <a:r>
              <a:rPr lang="en-US" sz="1600" kern="1200" dirty="0">
                <a:solidFill>
                  <a:schemeClr val="bg1"/>
                </a:solidFill>
                <a:latin typeface="+mj-lt"/>
                <a:ea typeface="+mj-ea"/>
                <a:cs typeface="+mj-cs"/>
              </a:rPr>
              <a:t>Repetition- Whitman’s repeating of filament emphasizes the spider’s small threads that connect into it’s bridge “It </a:t>
            </a:r>
            <a:r>
              <a:rPr lang="en-US" sz="1600" kern="1200" dirty="0" err="1">
                <a:solidFill>
                  <a:schemeClr val="bg1"/>
                </a:solidFill>
                <a:latin typeface="+mj-lt"/>
                <a:ea typeface="+mj-ea"/>
                <a:cs typeface="+mj-cs"/>
              </a:rPr>
              <a:t>launch’d</a:t>
            </a:r>
            <a:r>
              <a:rPr lang="en-US" sz="1600" kern="1200" dirty="0">
                <a:solidFill>
                  <a:schemeClr val="bg1"/>
                </a:solidFill>
                <a:latin typeface="+mj-lt"/>
                <a:ea typeface="+mj-ea"/>
                <a:cs typeface="+mj-cs"/>
              </a:rPr>
              <a:t> forth filament, filament, filament, out of itself.”</a:t>
            </a:r>
            <a:br>
              <a:rPr lang="en-US" sz="1600" kern="1200" dirty="0">
                <a:solidFill>
                  <a:schemeClr val="bg1"/>
                </a:solidFill>
                <a:latin typeface="+mj-lt"/>
                <a:ea typeface="+mj-ea"/>
                <a:cs typeface="+mj-cs"/>
              </a:rPr>
            </a:br>
            <a:r>
              <a:rPr lang="en-US" sz="1600" kern="1200" dirty="0">
                <a:solidFill>
                  <a:schemeClr val="bg1"/>
                </a:solidFill>
                <a:latin typeface="+mj-lt"/>
                <a:ea typeface="+mj-ea"/>
                <a:cs typeface="+mj-cs"/>
              </a:rPr>
              <a:t/>
            </a:r>
            <a:br>
              <a:rPr lang="en-US" sz="1600" kern="1200" dirty="0">
                <a:solidFill>
                  <a:schemeClr val="bg1"/>
                </a:solidFill>
                <a:latin typeface="+mj-lt"/>
                <a:ea typeface="+mj-ea"/>
                <a:cs typeface="+mj-cs"/>
              </a:rPr>
            </a:br>
            <a:r>
              <a:rPr lang="en-US" sz="1600" kern="1200" dirty="0">
                <a:solidFill>
                  <a:schemeClr val="bg1"/>
                </a:solidFill>
                <a:latin typeface="+mj-lt"/>
                <a:ea typeface="+mj-ea"/>
                <a:cs typeface="+mj-cs"/>
              </a:rPr>
              <a:t>Oxymoron – Whitman’s use of surrounded and detached contradict each other, surrounded implying a crowded environment, while detached implies being alone.</a:t>
            </a:r>
            <a:br>
              <a:rPr lang="en-US" sz="1600" kern="1200" dirty="0">
                <a:solidFill>
                  <a:schemeClr val="bg1"/>
                </a:solidFill>
                <a:latin typeface="+mj-lt"/>
                <a:ea typeface="+mj-ea"/>
                <a:cs typeface="+mj-cs"/>
              </a:rPr>
            </a:br>
            <a:r>
              <a:rPr lang="en-US" sz="1600" kern="1200" dirty="0">
                <a:solidFill>
                  <a:schemeClr val="bg1"/>
                </a:solidFill>
                <a:latin typeface="+mj-lt"/>
                <a:ea typeface="+mj-ea"/>
                <a:cs typeface="+mj-cs"/>
              </a:rPr>
              <a:t/>
            </a:r>
            <a:br>
              <a:rPr lang="en-US" sz="1600" kern="1200" dirty="0">
                <a:solidFill>
                  <a:schemeClr val="bg1"/>
                </a:solidFill>
                <a:latin typeface="+mj-lt"/>
                <a:ea typeface="+mj-ea"/>
                <a:cs typeface="+mj-cs"/>
              </a:rPr>
            </a:br>
            <a:r>
              <a:rPr lang="en-US" sz="1600" kern="1200" dirty="0">
                <a:solidFill>
                  <a:schemeClr val="bg1"/>
                </a:solidFill>
                <a:latin typeface="+mj-lt"/>
                <a:ea typeface="+mj-ea"/>
                <a:cs typeface="+mj-cs"/>
              </a:rPr>
              <a:t>Hyperbole – When Whitman describes the spider as being </a:t>
            </a:r>
            <a:r>
              <a:rPr lang="en-US" sz="1600" dirty="0">
                <a:solidFill>
                  <a:schemeClr val="bg1"/>
                </a:solidFill>
              </a:rPr>
              <a:t>“in measureless oceans of space”, he is heavily exaggerating how much space there is.</a:t>
            </a:r>
            <a:r>
              <a:rPr lang="en-US" sz="1600" kern="1200" dirty="0">
                <a:solidFill>
                  <a:schemeClr val="bg1"/>
                </a:solidFill>
                <a:latin typeface="+mj-lt"/>
                <a:ea typeface="+mj-ea"/>
                <a:cs typeface="+mj-cs"/>
              </a:rPr>
              <a:t/>
            </a:r>
            <a:br>
              <a:rPr lang="en-US" sz="1600" kern="1200" dirty="0">
                <a:solidFill>
                  <a:schemeClr val="bg1"/>
                </a:solidFill>
                <a:latin typeface="+mj-lt"/>
                <a:ea typeface="+mj-ea"/>
                <a:cs typeface="+mj-cs"/>
              </a:rPr>
            </a:br>
            <a:r>
              <a:rPr lang="en-US" sz="1600" kern="1200" dirty="0">
                <a:solidFill>
                  <a:schemeClr val="bg1"/>
                </a:solidFill>
                <a:latin typeface="+mj-lt"/>
                <a:ea typeface="+mj-ea"/>
                <a:cs typeface="+mj-cs"/>
              </a:rPr>
              <a:t/>
            </a:r>
            <a:br>
              <a:rPr lang="en-US" sz="1600" kern="1200" dirty="0">
                <a:solidFill>
                  <a:schemeClr val="bg1"/>
                </a:solidFill>
                <a:latin typeface="+mj-lt"/>
                <a:ea typeface="+mj-ea"/>
                <a:cs typeface="+mj-cs"/>
              </a:rPr>
            </a:br>
            <a:endParaRPr lang="en-US" sz="1600" kern="1200" dirty="0">
              <a:solidFill>
                <a:schemeClr val="bg1"/>
              </a:solidFill>
              <a:latin typeface="+mj-lt"/>
              <a:ea typeface="+mj-ea"/>
              <a:cs typeface="+mj-cs"/>
            </a:endParaRPr>
          </a:p>
        </p:txBody>
      </p:sp>
      <p:sp>
        <p:nvSpPr>
          <p:cNvPr id="7" name="Content Placeholder 6">
            <a:extLst>
              <a:ext uri="{FF2B5EF4-FFF2-40B4-BE49-F238E27FC236}">
                <a16:creationId xmlns:a16="http://schemas.microsoft.com/office/drawing/2014/main" id="{3AAD1AAC-5D4D-4591-B017-1E7484BFF4B6}"/>
              </a:ext>
            </a:extLst>
          </p:cNvPr>
          <p:cNvSpPr>
            <a:spLocks noGrp="1"/>
          </p:cNvSpPr>
          <p:nvPr>
            <p:ph idx="1"/>
          </p:nvPr>
        </p:nvSpPr>
        <p:spPr>
          <a:xfrm>
            <a:off x="9223744" y="2710737"/>
            <a:ext cx="2163584" cy="1655762"/>
          </a:xfrm>
        </p:spPr>
        <p:txBody>
          <a:bodyPr vert="horz" lIns="91440" tIns="45720" rIns="91440" bIns="45720" rtlCol="0" anchor="ctr">
            <a:normAutofit/>
          </a:bodyPr>
          <a:lstStyle/>
          <a:p>
            <a:pPr marL="0" indent="0" algn="r">
              <a:buNone/>
            </a:pPr>
            <a:r>
              <a:rPr lang="en-US" sz="4800" kern="1200" dirty="0">
                <a:solidFill>
                  <a:srgbClr val="FFFFFF"/>
                </a:solidFill>
                <a:latin typeface="+mn-lt"/>
                <a:ea typeface="+mn-ea"/>
                <a:cs typeface="+mn-cs"/>
              </a:rPr>
              <a:t>Poetic Devices</a:t>
            </a:r>
          </a:p>
        </p:txBody>
      </p:sp>
    </p:spTree>
    <p:extLst>
      <p:ext uri="{BB962C8B-B14F-4D97-AF65-F5344CB8AC3E}">
        <p14:creationId xmlns:p14="http://schemas.microsoft.com/office/powerpoint/2010/main" val="4211801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5" name="Freeform: Shape 18">
            <a:extLst>
              <a:ext uri="{FF2B5EF4-FFF2-40B4-BE49-F238E27FC236}">
                <a16:creationId xmlns:a16="http://schemas.microsoft.com/office/drawing/2014/main" id="{48A740BC-A0AA-45E0-B899-2AE9C6FE11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5">
            <a:extLst>
              <a:ext uri="{FF2B5EF4-FFF2-40B4-BE49-F238E27FC236}">
                <a16:creationId xmlns:a16="http://schemas.microsoft.com/office/drawing/2014/main" id="{984BFE0C-8519-400F-BAEE-4C3C35FDB077}"/>
              </a:ext>
            </a:extLst>
          </p:cNvPr>
          <p:cNvSpPr>
            <a:spLocks noGrp="1"/>
          </p:cNvSpPr>
          <p:nvPr>
            <p:ph type="title"/>
          </p:nvPr>
        </p:nvSpPr>
        <p:spPr>
          <a:xfrm>
            <a:off x="655320" y="365125"/>
            <a:ext cx="9013052" cy="1623312"/>
          </a:xfrm>
        </p:spPr>
        <p:txBody>
          <a:bodyPr anchor="b">
            <a:normAutofit/>
          </a:bodyPr>
          <a:lstStyle/>
          <a:p>
            <a:r>
              <a:rPr lang="en-US" sz="4000" dirty="0">
                <a:solidFill>
                  <a:srgbClr val="FFFFFF"/>
                </a:solidFill>
              </a:rPr>
              <a:t>How does the poem make sense?</a:t>
            </a:r>
            <a:endParaRPr lang="en-US" sz="4000" dirty="0"/>
          </a:p>
        </p:txBody>
      </p:sp>
      <p:cxnSp>
        <p:nvCxnSpPr>
          <p:cNvPr id="26" name="Straight Arrow Connector 20">
            <a:extLst>
              <a:ext uri="{FF2B5EF4-FFF2-40B4-BE49-F238E27FC236}">
                <a16:creationId xmlns:a16="http://schemas.microsoft.com/office/drawing/2014/main" id="{B874EF51-C858-4BB9-97C3-D1775578712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3AAD1AAC-5D4D-4591-B017-1E7484BFF4B6}"/>
              </a:ext>
            </a:extLst>
          </p:cNvPr>
          <p:cNvSpPr>
            <a:spLocks noGrp="1"/>
          </p:cNvSpPr>
          <p:nvPr>
            <p:ph idx="1"/>
          </p:nvPr>
        </p:nvSpPr>
        <p:spPr>
          <a:xfrm>
            <a:off x="655320" y="2644518"/>
            <a:ext cx="9013052" cy="3327251"/>
          </a:xfrm>
        </p:spPr>
        <p:txBody>
          <a:bodyPr>
            <a:normAutofit/>
          </a:bodyPr>
          <a:lstStyle/>
          <a:p>
            <a:pPr marL="0" indent="0">
              <a:buNone/>
            </a:pPr>
            <a:r>
              <a:rPr lang="en-US" sz="2000" dirty="0">
                <a:solidFill>
                  <a:srgbClr val="FFFFFF"/>
                </a:solidFill>
              </a:rPr>
              <a:t>Given what we known about Whitman and his ideas, the poem describes how his Transcendentalist ideals of non conformity leaves him waiting, feeling isolated, for the right time to present his art. The feelings of isolation within the poem could be tied to the repeated rejection of Leaves of Grass.</a:t>
            </a:r>
            <a:endParaRPr lang="en-US" sz="2000" dirty="0"/>
          </a:p>
        </p:txBody>
      </p:sp>
    </p:spTree>
    <p:extLst>
      <p:ext uri="{BB962C8B-B14F-4D97-AF65-F5344CB8AC3E}">
        <p14:creationId xmlns:p14="http://schemas.microsoft.com/office/powerpoint/2010/main" val="348942151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250</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Walt Whitman’s: A Noiseless Patient Spider</vt:lpstr>
      <vt:lpstr>Pre-Reading Analysis</vt:lpstr>
      <vt:lpstr>Poem</vt:lpstr>
      <vt:lpstr>“A Noiseless Patient Spider” is about Whitman’s soul desiring to use his skills to build a web of connections with people, and how, in his pursuit of this goal, his soul is akin to a spider. Lost and detached in the world, waiting for it’s moment to accomplish its goal and create its web.</vt:lpstr>
      <vt:lpstr>Imagery – “I mark’d where on a little promontory it stood isolated.” Whitman’s use of vivid language paints a picture in the reader’s head.  Personification – Whitman compares his soul to a living being, capable of standing. “And you O my soul where you stand.”  Repetition- Whitman’s repeating of filament emphasizes the spider’s small threads that connect into it’s bridge “It launch’d forth filament, filament, filament, out of itself.”  Oxymoron – Whitman’s use of surrounded and detached contradict each other, surrounded implying a crowded environment, while detached implies being alone.  Hyperbole – When Whitman describes the spider as being “in measureless oceans of space”, he is heavily exaggerating how much space there is.  </vt:lpstr>
      <vt:lpstr>How does the poem make sense?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Walt Whitman’s: A Noiseless Patient Spider</dc:title>
  <dc:creator>Tre Robosky</dc:creator>
  <cp:lastModifiedBy>CARRIE THEOBALD</cp:lastModifiedBy>
  <cp:revision>2</cp:revision>
  <dcterms:created xsi:type="dcterms:W3CDTF">2020-01-14T01:59:34Z</dcterms:created>
  <dcterms:modified xsi:type="dcterms:W3CDTF">2020-01-14T15:39:33Z</dcterms:modified>
</cp:coreProperties>
</file>